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1"/>
    <p:sldMasterId id="2147483729" r:id="rId2"/>
    <p:sldMasterId id="2147483764" r:id="rId3"/>
    <p:sldMasterId id="2147483819" r:id="rId4"/>
  </p:sldMasterIdLst>
  <p:notesMasterIdLst>
    <p:notesMasterId r:id="rId45"/>
  </p:notesMasterIdLst>
  <p:handoutMasterIdLst>
    <p:handoutMasterId r:id="rId46"/>
  </p:handoutMasterIdLst>
  <p:sldIdLst>
    <p:sldId id="256" r:id="rId5"/>
    <p:sldId id="561" r:id="rId6"/>
    <p:sldId id="429" r:id="rId7"/>
    <p:sldId id="437" r:id="rId8"/>
    <p:sldId id="557" r:id="rId9"/>
    <p:sldId id="558" r:id="rId10"/>
    <p:sldId id="477" r:id="rId11"/>
    <p:sldId id="482" r:id="rId12"/>
    <p:sldId id="478" r:id="rId13"/>
    <p:sldId id="348" r:id="rId14"/>
    <p:sldId id="462" r:id="rId15"/>
    <p:sldId id="479" r:id="rId16"/>
    <p:sldId id="384" r:id="rId17"/>
    <p:sldId id="465" r:id="rId18"/>
    <p:sldId id="466" r:id="rId19"/>
    <p:sldId id="391" r:id="rId20"/>
    <p:sldId id="467" r:id="rId21"/>
    <p:sldId id="516" r:id="rId22"/>
    <p:sldId id="468" r:id="rId23"/>
    <p:sldId id="562" r:id="rId24"/>
    <p:sldId id="469" r:id="rId25"/>
    <p:sldId id="559" r:id="rId26"/>
    <p:sldId id="554" r:id="rId27"/>
    <p:sldId id="532" r:id="rId28"/>
    <p:sldId id="534" r:id="rId29"/>
    <p:sldId id="535" r:id="rId30"/>
    <p:sldId id="536" r:id="rId31"/>
    <p:sldId id="563" r:id="rId32"/>
    <p:sldId id="537" r:id="rId33"/>
    <p:sldId id="539" r:id="rId34"/>
    <p:sldId id="540" r:id="rId35"/>
    <p:sldId id="541" r:id="rId36"/>
    <p:sldId id="542" r:id="rId37"/>
    <p:sldId id="546" r:id="rId38"/>
    <p:sldId id="548" r:id="rId39"/>
    <p:sldId id="564" r:id="rId40"/>
    <p:sldId id="464" r:id="rId41"/>
    <p:sldId id="471" r:id="rId42"/>
    <p:sldId id="549" r:id="rId43"/>
    <p:sldId id="473" r:id="rId4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C. Андреева" initials="НCА" lastIdx="3" clrIdx="0">
    <p:extLst>
      <p:ext uri="{19B8F6BF-5375-455C-9EA6-DF929625EA0E}">
        <p15:presenceInfo xmlns:p15="http://schemas.microsoft.com/office/powerpoint/2012/main" userId="S-1-5-21-4039023425-3831810738-3154312855-5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961"/>
    <a:srgbClr val="DBF0FC"/>
    <a:srgbClr val="FFE07D"/>
    <a:srgbClr val="333F50"/>
    <a:srgbClr val="3A5D80"/>
    <a:srgbClr val="C2DAF0"/>
    <a:srgbClr val="DEEBF7"/>
    <a:srgbClr val="304861"/>
    <a:srgbClr val="2F415F"/>
    <a:srgbClr val="233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72515" autoAdjust="0"/>
  </p:normalViewPr>
  <p:slideViewPr>
    <p:cSldViewPr snapToGrid="0">
      <p:cViewPr varScale="1">
        <p:scale>
          <a:sx n="63" d="100"/>
          <a:sy n="63" d="100"/>
        </p:scale>
        <p:origin x="1238" y="4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150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08" y="9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DE426-AC76-48AA-B2F9-CBBCD1E3D2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6D1E4-0D5C-4FF1-9CD6-6441BC209376}">
      <dgm:prSet phldrT="[Текст]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Отражение складского учета ГСМ</a:t>
          </a:r>
        </a:p>
      </dgm:t>
    </dgm:pt>
    <dgm:pt modelId="{FB5314A9-F83C-425C-B537-723DABAFF352}" type="parTrans" cxnId="{97251A8A-D99F-48F0-80E6-BD0452B87254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83BCFE7-9409-4186-8CBF-710B6FEB5372}" type="sibTrans" cxnId="{97251A8A-D99F-48F0-80E6-BD0452B87254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DB1BA1C-6DFC-463A-9A1A-3F04D6CC8A65}">
      <dgm:prSet phldrT="[Текст]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Отражение перемещение и отгрузки продукции</a:t>
          </a:r>
        </a:p>
      </dgm:t>
    </dgm:pt>
    <dgm:pt modelId="{71A86098-E382-4507-8657-D6364DD9E377}" type="parTrans" cxnId="{BC6D8777-8E2F-40B0-BCFA-C10D5759CC02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FD784F-5431-4E0C-8D61-2060B8515699}" type="sibTrans" cxnId="{BC6D8777-8E2F-40B0-BCFA-C10D5759CC02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4D0EADD-5F09-4F16-B8D9-972EE2E2B3C8}">
      <dgm:prSet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Отражение складских операций – шихтования, списания, перемаркировки</a:t>
          </a:r>
        </a:p>
      </dgm:t>
    </dgm:pt>
    <dgm:pt modelId="{D14A6CF3-42B7-4060-8E51-8620FCAB347A}" type="sibTrans" cxnId="{D55981D4-1400-4659-9627-199BE8E9404F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7A7AB3D-EC6F-4632-B419-8604E1959681}" type="parTrans" cxnId="{D55981D4-1400-4659-9627-199BE8E9404F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29D8359-6C13-4D11-BA50-590B1EE3B1E6}">
      <dgm:prSet phldrT="[Текст]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Отражение работы хозтранспорта и спецтехники</a:t>
          </a:r>
        </a:p>
      </dgm:t>
    </dgm:pt>
    <dgm:pt modelId="{14F0BA17-AD3A-4984-9745-7B773BAC0132}" type="sibTrans" cxnId="{103A8619-305F-430B-9FD4-19C28B6776BA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F5181C8-1AD2-4EBD-BBF3-DDA24AD9E947}" type="parTrans" cxnId="{103A8619-305F-430B-9FD4-19C28B6776BA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437CCEE-54E6-4B85-A60D-2BED5B5B5B5C}">
      <dgm:prSet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Отражение геологоразведочных и горных работ, в том числе с учетом результатов маркшейдерских замеров</a:t>
          </a:r>
        </a:p>
      </dgm:t>
    </dgm:pt>
    <dgm:pt modelId="{496FA1FF-D415-413E-9F64-3A220B53AFBF}" type="parTrans" cxnId="{2E0EC263-DED1-4F56-821F-F937DE19BE39}">
      <dgm:prSet/>
      <dgm:spPr/>
      <dgm:t>
        <a:bodyPr/>
        <a:lstStyle/>
        <a:p>
          <a:endParaRPr lang="ru-RU"/>
        </a:p>
      </dgm:t>
    </dgm:pt>
    <dgm:pt modelId="{26CA20FB-A1E4-4F46-A353-2463107FA6E5}" type="sibTrans" cxnId="{2E0EC263-DED1-4F56-821F-F937DE19BE39}">
      <dgm:prSet/>
      <dgm:spPr/>
      <dgm:t>
        <a:bodyPr/>
        <a:lstStyle/>
        <a:p>
          <a:endParaRPr lang="ru-RU"/>
        </a:p>
      </dgm:t>
    </dgm:pt>
    <dgm:pt modelId="{697E1E76-9FD9-41E5-97B0-2262747B7C60}">
      <dgm:prSet phldrT="[Текст]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Отражение учета шин</a:t>
          </a:r>
        </a:p>
      </dgm:t>
    </dgm:pt>
    <dgm:pt modelId="{F49336E5-B6EE-4FAA-9479-717F765F7137}" type="parTrans" cxnId="{D992E9A7-7871-4C6E-A8F6-E9D20953D828}">
      <dgm:prSet/>
      <dgm:spPr/>
      <dgm:t>
        <a:bodyPr/>
        <a:lstStyle/>
        <a:p>
          <a:endParaRPr lang="ru-RU"/>
        </a:p>
      </dgm:t>
    </dgm:pt>
    <dgm:pt modelId="{819AB324-FC2D-4B2F-8297-8A2D5E60612E}" type="sibTrans" cxnId="{D992E9A7-7871-4C6E-A8F6-E9D20953D828}">
      <dgm:prSet/>
      <dgm:spPr/>
      <dgm:t>
        <a:bodyPr/>
        <a:lstStyle/>
        <a:p>
          <a:endParaRPr lang="ru-RU"/>
        </a:p>
      </dgm:t>
    </dgm:pt>
    <dgm:pt modelId="{54050635-2BDB-49F0-88B9-CD7558AAF17F}">
      <dgm:prSet phldrT="[Текст]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Отражение переработки в части сырья, выпуска продукции и расхода материалов</a:t>
          </a:r>
        </a:p>
      </dgm:t>
    </dgm:pt>
    <dgm:pt modelId="{DDFCCB81-A6EB-416C-BF11-65D3F613833E}" type="parTrans" cxnId="{8BB2D61A-A77A-4FAE-84CE-66F84A44967A}">
      <dgm:prSet/>
      <dgm:spPr/>
      <dgm:t>
        <a:bodyPr/>
        <a:lstStyle/>
        <a:p>
          <a:endParaRPr lang="ru-RU"/>
        </a:p>
      </dgm:t>
    </dgm:pt>
    <dgm:pt modelId="{4DB67DC9-C0AF-49FE-A652-FAE6B8CA8929}" type="sibTrans" cxnId="{8BB2D61A-A77A-4FAE-84CE-66F84A44967A}">
      <dgm:prSet/>
      <dgm:spPr/>
      <dgm:t>
        <a:bodyPr/>
        <a:lstStyle/>
        <a:p>
          <a:endParaRPr lang="ru-RU"/>
        </a:p>
      </dgm:t>
    </dgm:pt>
    <dgm:pt modelId="{215A5641-10FE-4D76-9978-E9E0F7282610}">
      <dgm:prSet phldrT="[Текст]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Отражение расхода топлива на оборудовании</a:t>
          </a:r>
        </a:p>
      </dgm:t>
    </dgm:pt>
    <dgm:pt modelId="{0EDFDBCB-F3AD-4BC4-994B-9C5EF5903534}" type="parTrans" cxnId="{BBCA3161-2809-4F4C-9454-5DC21AD34E61}">
      <dgm:prSet/>
      <dgm:spPr/>
      <dgm:t>
        <a:bodyPr/>
        <a:lstStyle/>
        <a:p>
          <a:endParaRPr lang="ru-RU"/>
        </a:p>
      </dgm:t>
    </dgm:pt>
    <dgm:pt modelId="{4366A9B8-39FB-4E85-950C-C599F75A617B}" type="sibTrans" cxnId="{BBCA3161-2809-4F4C-9454-5DC21AD34E61}">
      <dgm:prSet/>
      <dgm:spPr/>
      <dgm:t>
        <a:bodyPr/>
        <a:lstStyle/>
        <a:p>
          <a:endParaRPr lang="ru-RU"/>
        </a:p>
      </dgm:t>
    </dgm:pt>
    <dgm:pt modelId="{4E7E0A23-BE8E-4DA9-83D0-3985B38F3176}" type="pres">
      <dgm:prSet presAssocID="{FD7DE426-AC76-48AA-B2F9-CBBCD1E3D2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AB0222-68A2-4F1B-9B3F-C961D222CCBD}" type="pres">
      <dgm:prSet presAssocID="{D226D1E4-0D5C-4FF1-9CD6-6441BC209376}" presName="composite" presStyleCnt="0"/>
      <dgm:spPr/>
    </dgm:pt>
    <dgm:pt modelId="{E97FD6DF-0D4F-4452-A32F-CB62BB16AD66}" type="pres">
      <dgm:prSet presAssocID="{D226D1E4-0D5C-4FF1-9CD6-6441BC209376}" presName="imgShp" presStyleLbl="fgImgPlace1" presStyleIdx="0" presStyleCnt="8" custLinFactNeighborX="-1799" custLinFactNeighborY="8370"/>
      <dgm:spPr>
        <a:solidFill>
          <a:srgbClr val="3A5D80"/>
        </a:solidFill>
        <a:ln>
          <a:solidFill>
            <a:srgbClr val="3A5D80"/>
          </a:solidFill>
        </a:ln>
      </dgm:spPr>
    </dgm:pt>
    <dgm:pt modelId="{6AB8A508-9A42-4B3D-90D4-51FD9218E69F}" type="pres">
      <dgm:prSet presAssocID="{D226D1E4-0D5C-4FF1-9CD6-6441BC209376}" presName="txShp" presStyleLbl="node1" presStyleIdx="0" presStyleCnt="8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4932E-1088-4D26-9C6C-C5305A8F5135}" type="pres">
      <dgm:prSet presAssocID="{683BCFE7-9409-4186-8CBF-710B6FEB5372}" presName="spacing" presStyleCnt="0"/>
      <dgm:spPr/>
    </dgm:pt>
    <dgm:pt modelId="{9A83369F-E25A-4B4E-A799-6384F3A652FC}" type="pres">
      <dgm:prSet presAssocID="{215A5641-10FE-4D76-9978-E9E0F7282610}" presName="composite" presStyleCnt="0"/>
      <dgm:spPr/>
    </dgm:pt>
    <dgm:pt modelId="{39552E38-5F20-4B96-9A6F-8FD9AFBDC8B2}" type="pres">
      <dgm:prSet presAssocID="{215A5641-10FE-4D76-9978-E9E0F7282610}" presName="imgShp" presStyleLbl="fgImgPlace1" presStyleIdx="1" presStyleCnt="8" custLinFactNeighborX="-1799" custLinFactNeighborY="8370"/>
      <dgm:spPr>
        <a:solidFill>
          <a:srgbClr val="3A5D80"/>
        </a:solidFill>
        <a:ln>
          <a:solidFill>
            <a:srgbClr val="3A5D80"/>
          </a:solidFill>
        </a:ln>
      </dgm:spPr>
    </dgm:pt>
    <dgm:pt modelId="{5EF780BC-41E3-473E-AF5E-77FFCBC90C41}" type="pres">
      <dgm:prSet presAssocID="{215A5641-10FE-4D76-9978-E9E0F7282610}" presName="txShp" presStyleLbl="node1" presStyleIdx="1" presStyleCnt="8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8A08F-AF82-4C3F-B5E3-A2943958D2E5}" type="pres">
      <dgm:prSet presAssocID="{4366A9B8-39FB-4E85-950C-C599F75A617B}" presName="spacing" presStyleCnt="0"/>
      <dgm:spPr/>
    </dgm:pt>
    <dgm:pt modelId="{F4C94DB9-3B11-464B-9E9F-D717AE0D7FEA}" type="pres">
      <dgm:prSet presAssocID="{697E1E76-9FD9-41E5-97B0-2262747B7C60}" presName="composite" presStyleCnt="0"/>
      <dgm:spPr/>
    </dgm:pt>
    <dgm:pt modelId="{703982D4-1CE2-42BD-B93A-8E7E86F980F8}" type="pres">
      <dgm:prSet presAssocID="{697E1E76-9FD9-41E5-97B0-2262747B7C60}" presName="imgShp" presStyleLbl="fgImgPlace1" presStyleIdx="2" presStyleCnt="8" custLinFactNeighborX="-1799" custLinFactNeighborY="8370"/>
      <dgm:spPr>
        <a:solidFill>
          <a:srgbClr val="3A5D80"/>
        </a:solidFill>
        <a:ln>
          <a:solidFill>
            <a:srgbClr val="3A5D80"/>
          </a:solidFill>
        </a:ln>
      </dgm:spPr>
    </dgm:pt>
    <dgm:pt modelId="{ADDEF596-A8C9-4833-ACA3-95306801C8DD}" type="pres">
      <dgm:prSet presAssocID="{697E1E76-9FD9-41E5-97B0-2262747B7C60}" presName="txShp" presStyleLbl="node1" presStyleIdx="2" presStyleCnt="8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4B741-00D8-4C0D-9EE3-2E14349B9878}" type="pres">
      <dgm:prSet presAssocID="{819AB324-FC2D-4B2F-8297-8A2D5E60612E}" presName="spacing" presStyleCnt="0"/>
      <dgm:spPr/>
    </dgm:pt>
    <dgm:pt modelId="{E954D080-EBC7-4C2B-A93E-15ECEC316EE6}" type="pres">
      <dgm:prSet presAssocID="{EDB1BA1C-6DFC-463A-9A1A-3F04D6CC8A65}" presName="composite" presStyleCnt="0"/>
      <dgm:spPr/>
    </dgm:pt>
    <dgm:pt modelId="{CEEF1CEA-C9CB-4DF0-B2E6-7DCD34E64D21}" type="pres">
      <dgm:prSet presAssocID="{EDB1BA1C-6DFC-463A-9A1A-3F04D6CC8A65}" presName="imgShp" presStyleLbl="fgImgPlace1" presStyleIdx="3" presStyleCnt="8" custLinFactNeighborX="-1799" custLinFactNeighborY="10060"/>
      <dgm:spPr>
        <a:solidFill>
          <a:srgbClr val="3A5D80"/>
        </a:solidFill>
        <a:ln>
          <a:solidFill>
            <a:srgbClr val="3A5D80"/>
          </a:solidFill>
        </a:ln>
      </dgm:spPr>
    </dgm:pt>
    <dgm:pt modelId="{6010D8B9-DE62-4833-AEDF-DDD169A04E65}" type="pres">
      <dgm:prSet presAssocID="{EDB1BA1C-6DFC-463A-9A1A-3F04D6CC8A65}" presName="txShp" presStyleLbl="node1" presStyleIdx="3" presStyleCnt="8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2230A-AB22-4642-81B1-F64B6A93716C}" type="pres">
      <dgm:prSet presAssocID="{4BFD784F-5431-4E0C-8D61-2060B8515699}" presName="spacing" presStyleCnt="0"/>
      <dgm:spPr/>
    </dgm:pt>
    <dgm:pt modelId="{B44CE7D9-6F4B-4F0D-B42B-95D729308ACB}" type="pres">
      <dgm:prSet presAssocID="{54050635-2BDB-49F0-88B9-CD7558AAF17F}" presName="composite" presStyleCnt="0"/>
      <dgm:spPr/>
    </dgm:pt>
    <dgm:pt modelId="{39B1FBFF-E352-483A-BDA8-EC7892FC3F1D}" type="pres">
      <dgm:prSet presAssocID="{54050635-2BDB-49F0-88B9-CD7558AAF17F}" presName="imgShp" presStyleLbl="fgImgPlace1" presStyleIdx="4" presStyleCnt="8" custLinFactNeighborX="-1799" custLinFactNeighborY="10060"/>
      <dgm:spPr>
        <a:solidFill>
          <a:srgbClr val="3A5D80"/>
        </a:solidFill>
        <a:ln>
          <a:solidFill>
            <a:srgbClr val="3A5D80"/>
          </a:solidFill>
        </a:ln>
      </dgm:spPr>
    </dgm:pt>
    <dgm:pt modelId="{63C030C6-E307-4DAC-B8E1-3EFCD3E02416}" type="pres">
      <dgm:prSet presAssocID="{54050635-2BDB-49F0-88B9-CD7558AAF17F}" presName="txShp" presStyleLbl="node1" presStyleIdx="4" presStyleCnt="8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03DFE-F06D-4D97-9C69-459E8E2C4E89}" type="pres">
      <dgm:prSet presAssocID="{4DB67DC9-C0AF-49FE-A652-FAE6B8CA8929}" presName="spacing" presStyleCnt="0"/>
      <dgm:spPr/>
    </dgm:pt>
    <dgm:pt modelId="{878C55F8-BF26-4C86-A491-97A89B6F8CF2}" type="pres">
      <dgm:prSet presAssocID="{729D8359-6C13-4D11-BA50-590B1EE3B1E6}" presName="composite" presStyleCnt="0"/>
      <dgm:spPr/>
    </dgm:pt>
    <dgm:pt modelId="{1DD96B74-D88E-40E2-87C2-404079D9C6C3}" type="pres">
      <dgm:prSet presAssocID="{729D8359-6C13-4D11-BA50-590B1EE3B1E6}" presName="imgShp" presStyleLbl="fgImgPlace1" presStyleIdx="5" presStyleCnt="8" custLinFactNeighborX="-1799" custLinFactNeighborY="10060"/>
      <dgm:spPr>
        <a:solidFill>
          <a:srgbClr val="3A5D80"/>
        </a:solidFill>
        <a:ln>
          <a:solidFill>
            <a:srgbClr val="3A5D80"/>
          </a:solidFill>
        </a:ln>
      </dgm:spPr>
    </dgm:pt>
    <dgm:pt modelId="{A05BE9F7-57A1-413B-851F-39AF236A805E}" type="pres">
      <dgm:prSet presAssocID="{729D8359-6C13-4D11-BA50-590B1EE3B1E6}" presName="txShp" presStyleLbl="node1" presStyleIdx="5" presStyleCnt="8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03CF6-841B-42C7-9E43-FE73846EEA57}" type="pres">
      <dgm:prSet presAssocID="{14F0BA17-AD3A-4984-9745-7B773BAC0132}" presName="spacing" presStyleCnt="0"/>
      <dgm:spPr/>
    </dgm:pt>
    <dgm:pt modelId="{6BACDAB9-FEE8-4025-8D3B-C977FB22EBE5}" type="pres">
      <dgm:prSet presAssocID="{A4D0EADD-5F09-4F16-B8D9-972EE2E2B3C8}" presName="composite" presStyleCnt="0"/>
      <dgm:spPr/>
    </dgm:pt>
    <dgm:pt modelId="{83B7E0B2-31F1-41D2-AA8D-31C34A771579}" type="pres">
      <dgm:prSet presAssocID="{A4D0EADD-5F09-4F16-B8D9-972EE2E2B3C8}" presName="imgShp" presStyleLbl="fgImgPlace1" presStyleIdx="6" presStyleCnt="8" custLinFactNeighborX="-1799" custLinFactNeighborY="10060"/>
      <dgm:spPr>
        <a:solidFill>
          <a:srgbClr val="3A5D80"/>
        </a:solidFill>
        <a:ln>
          <a:solidFill>
            <a:srgbClr val="3A5D80"/>
          </a:solidFill>
        </a:ln>
      </dgm:spPr>
    </dgm:pt>
    <dgm:pt modelId="{97EC013D-F7BD-4B74-AC54-11D097024E90}" type="pres">
      <dgm:prSet presAssocID="{A4D0EADD-5F09-4F16-B8D9-972EE2E2B3C8}" presName="txShp" presStyleLbl="node1" presStyleIdx="6" presStyleCnt="8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1F227-4CD7-437F-B0FF-7BC2872C215A}" type="pres">
      <dgm:prSet presAssocID="{D14A6CF3-42B7-4060-8E51-8620FCAB347A}" presName="spacing" presStyleCnt="0"/>
      <dgm:spPr/>
    </dgm:pt>
    <dgm:pt modelId="{BF6D507C-E526-4B90-B457-13EBCDFB1D20}" type="pres">
      <dgm:prSet presAssocID="{5437CCEE-54E6-4B85-A60D-2BED5B5B5B5C}" presName="composite" presStyleCnt="0"/>
      <dgm:spPr/>
    </dgm:pt>
    <dgm:pt modelId="{040D950D-B83F-4612-8375-9C6B06C702F1}" type="pres">
      <dgm:prSet presAssocID="{5437CCEE-54E6-4B85-A60D-2BED5B5B5B5C}" presName="imgShp" presStyleLbl="fgImgPlace1" presStyleIdx="7" presStyleCnt="8"/>
      <dgm:spPr>
        <a:solidFill>
          <a:srgbClr val="3A5D80"/>
        </a:solidFill>
        <a:ln>
          <a:solidFill>
            <a:srgbClr val="3A5D80"/>
          </a:solidFill>
        </a:ln>
      </dgm:spPr>
    </dgm:pt>
    <dgm:pt modelId="{10F93C1A-2254-452D-A828-39364BFAE56A}" type="pres">
      <dgm:prSet presAssocID="{5437CCEE-54E6-4B85-A60D-2BED5B5B5B5C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A8619-305F-430B-9FD4-19C28B6776BA}" srcId="{FD7DE426-AC76-48AA-B2F9-CBBCD1E3D24E}" destId="{729D8359-6C13-4D11-BA50-590B1EE3B1E6}" srcOrd="5" destOrd="0" parTransId="{BF5181C8-1AD2-4EBD-BBF3-DDA24AD9E947}" sibTransId="{14F0BA17-AD3A-4984-9745-7B773BAC0132}"/>
    <dgm:cxn modelId="{8BB2D61A-A77A-4FAE-84CE-66F84A44967A}" srcId="{FD7DE426-AC76-48AA-B2F9-CBBCD1E3D24E}" destId="{54050635-2BDB-49F0-88B9-CD7558AAF17F}" srcOrd="4" destOrd="0" parTransId="{DDFCCB81-A6EB-416C-BF11-65D3F613833E}" sibTransId="{4DB67DC9-C0AF-49FE-A652-FAE6B8CA8929}"/>
    <dgm:cxn modelId="{2E0EC263-DED1-4F56-821F-F937DE19BE39}" srcId="{FD7DE426-AC76-48AA-B2F9-CBBCD1E3D24E}" destId="{5437CCEE-54E6-4B85-A60D-2BED5B5B5B5C}" srcOrd="7" destOrd="0" parTransId="{496FA1FF-D415-413E-9F64-3A220B53AFBF}" sibTransId="{26CA20FB-A1E4-4F46-A353-2463107FA6E5}"/>
    <dgm:cxn modelId="{96675EAB-66DC-4064-B0CC-B5BA29AC82E2}" type="presOf" srcId="{FD7DE426-AC76-48AA-B2F9-CBBCD1E3D24E}" destId="{4E7E0A23-BE8E-4DA9-83D0-3985B38F3176}" srcOrd="0" destOrd="0" presId="urn:microsoft.com/office/officeart/2005/8/layout/vList3"/>
    <dgm:cxn modelId="{8F3CDBA2-151F-47E7-8D4A-5A982297E85F}" type="presOf" srcId="{EDB1BA1C-6DFC-463A-9A1A-3F04D6CC8A65}" destId="{6010D8B9-DE62-4833-AEDF-DDD169A04E65}" srcOrd="0" destOrd="0" presId="urn:microsoft.com/office/officeart/2005/8/layout/vList3"/>
    <dgm:cxn modelId="{97C53F67-E2C6-4CCF-96B1-F339B0D9F8CF}" type="presOf" srcId="{5437CCEE-54E6-4B85-A60D-2BED5B5B5B5C}" destId="{10F93C1A-2254-452D-A828-39364BFAE56A}" srcOrd="0" destOrd="0" presId="urn:microsoft.com/office/officeart/2005/8/layout/vList3"/>
    <dgm:cxn modelId="{BBCA3161-2809-4F4C-9454-5DC21AD34E61}" srcId="{FD7DE426-AC76-48AA-B2F9-CBBCD1E3D24E}" destId="{215A5641-10FE-4D76-9978-E9E0F7282610}" srcOrd="1" destOrd="0" parTransId="{0EDFDBCB-F3AD-4BC4-994B-9C5EF5903534}" sibTransId="{4366A9B8-39FB-4E85-950C-C599F75A617B}"/>
    <dgm:cxn modelId="{B3D4639E-D9AF-405D-8006-1FA8D8E7C2FE}" type="presOf" srcId="{729D8359-6C13-4D11-BA50-590B1EE3B1E6}" destId="{A05BE9F7-57A1-413B-851F-39AF236A805E}" srcOrd="0" destOrd="0" presId="urn:microsoft.com/office/officeart/2005/8/layout/vList3"/>
    <dgm:cxn modelId="{F2D57002-5F77-4C2E-BDF0-3BE9F9390C28}" type="presOf" srcId="{697E1E76-9FD9-41E5-97B0-2262747B7C60}" destId="{ADDEF596-A8C9-4833-ACA3-95306801C8DD}" srcOrd="0" destOrd="0" presId="urn:microsoft.com/office/officeart/2005/8/layout/vList3"/>
    <dgm:cxn modelId="{021E86B3-90FA-40B3-9092-FE4AF0F3DE64}" type="presOf" srcId="{A4D0EADD-5F09-4F16-B8D9-972EE2E2B3C8}" destId="{97EC013D-F7BD-4B74-AC54-11D097024E90}" srcOrd="0" destOrd="0" presId="urn:microsoft.com/office/officeart/2005/8/layout/vList3"/>
    <dgm:cxn modelId="{97251A8A-D99F-48F0-80E6-BD0452B87254}" srcId="{FD7DE426-AC76-48AA-B2F9-CBBCD1E3D24E}" destId="{D226D1E4-0D5C-4FF1-9CD6-6441BC209376}" srcOrd="0" destOrd="0" parTransId="{FB5314A9-F83C-425C-B537-723DABAFF352}" sibTransId="{683BCFE7-9409-4186-8CBF-710B6FEB5372}"/>
    <dgm:cxn modelId="{BC6D8777-8E2F-40B0-BCFA-C10D5759CC02}" srcId="{FD7DE426-AC76-48AA-B2F9-CBBCD1E3D24E}" destId="{EDB1BA1C-6DFC-463A-9A1A-3F04D6CC8A65}" srcOrd="3" destOrd="0" parTransId="{71A86098-E382-4507-8657-D6364DD9E377}" sibTransId="{4BFD784F-5431-4E0C-8D61-2060B8515699}"/>
    <dgm:cxn modelId="{AA5B910C-DB80-42CE-BA33-2397B4776B4A}" type="presOf" srcId="{215A5641-10FE-4D76-9978-E9E0F7282610}" destId="{5EF780BC-41E3-473E-AF5E-77FFCBC90C41}" srcOrd="0" destOrd="0" presId="urn:microsoft.com/office/officeart/2005/8/layout/vList3"/>
    <dgm:cxn modelId="{D55981D4-1400-4659-9627-199BE8E9404F}" srcId="{FD7DE426-AC76-48AA-B2F9-CBBCD1E3D24E}" destId="{A4D0EADD-5F09-4F16-B8D9-972EE2E2B3C8}" srcOrd="6" destOrd="0" parTransId="{17A7AB3D-EC6F-4632-B419-8604E1959681}" sibTransId="{D14A6CF3-42B7-4060-8E51-8620FCAB347A}"/>
    <dgm:cxn modelId="{3F28FE40-F0B8-4D26-9A0F-6AABEFFAF9AA}" type="presOf" srcId="{D226D1E4-0D5C-4FF1-9CD6-6441BC209376}" destId="{6AB8A508-9A42-4B3D-90D4-51FD9218E69F}" srcOrd="0" destOrd="0" presId="urn:microsoft.com/office/officeart/2005/8/layout/vList3"/>
    <dgm:cxn modelId="{D39AE060-4745-4D49-B27A-B4358F5DFB8C}" type="presOf" srcId="{54050635-2BDB-49F0-88B9-CD7558AAF17F}" destId="{63C030C6-E307-4DAC-B8E1-3EFCD3E02416}" srcOrd="0" destOrd="0" presId="urn:microsoft.com/office/officeart/2005/8/layout/vList3"/>
    <dgm:cxn modelId="{D992E9A7-7871-4C6E-A8F6-E9D20953D828}" srcId="{FD7DE426-AC76-48AA-B2F9-CBBCD1E3D24E}" destId="{697E1E76-9FD9-41E5-97B0-2262747B7C60}" srcOrd="2" destOrd="0" parTransId="{F49336E5-B6EE-4FAA-9479-717F765F7137}" sibTransId="{819AB324-FC2D-4B2F-8297-8A2D5E60612E}"/>
    <dgm:cxn modelId="{2B19C5A0-C3E5-4A21-A8DD-B37113172241}" type="presParOf" srcId="{4E7E0A23-BE8E-4DA9-83D0-3985B38F3176}" destId="{95AB0222-68A2-4F1B-9B3F-C961D222CCBD}" srcOrd="0" destOrd="0" presId="urn:microsoft.com/office/officeart/2005/8/layout/vList3"/>
    <dgm:cxn modelId="{C260ED82-D843-4BE5-9713-52F0462E7F83}" type="presParOf" srcId="{95AB0222-68A2-4F1B-9B3F-C961D222CCBD}" destId="{E97FD6DF-0D4F-4452-A32F-CB62BB16AD66}" srcOrd="0" destOrd="0" presId="urn:microsoft.com/office/officeart/2005/8/layout/vList3"/>
    <dgm:cxn modelId="{06BF63B3-FD45-4FC4-9763-0FA89AE6F1EF}" type="presParOf" srcId="{95AB0222-68A2-4F1B-9B3F-C961D222CCBD}" destId="{6AB8A508-9A42-4B3D-90D4-51FD9218E69F}" srcOrd="1" destOrd="0" presId="urn:microsoft.com/office/officeart/2005/8/layout/vList3"/>
    <dgm:cxn modelId="{A263D04C-EB28-442B-B29C-27E277CFD625}" type="presParOf" srcId="{4E7E0A23-BE8E-4DA9-83D0-3985B38F3176}" destId="{7504932E-1088-4D26-9C6C-C5305A8F5135}" srcOrd="1" destOrd="0" presId="urn:microsoft.com/office/officeart/2005/8/layout/vList3"/>
    <dgm:cxn modelId="{9A43461B-6D92-47D8-8BA3-9838A89CA10E}" type="presParOf" srcId="{4E7E0A23-BE8E-4DA9-83D0-3985B38F3176}" destId="{9A83369F-E25A-4B4E-A799-6384F3A652FC}" srcOrd="2" destOrd="0" presId="urn:microsoft.com/office/officeart/2005/8/layout/vList3"/>
    <dgm:cxn modelId="{4E5D9E95-FF61-4C60-AD6D-AEB4D4E87B2D}" type="presParOf" srcId="{9A83369F-E25A-4B4E-A799-6384F3A652FC}" destId="{39552E38-5F20-4B96-9A6F-8FD9AFBDC8B2}" srcOrd="0" destOrd="0" presId="urn:microsoft.com/office/officeart/2005/8/layout/vList3"/>
    <dgm:cxn modelId="{EF26E999-9136-40DF-AE5F-D56E26F7B1FF}" type="presParOf" srcId="{9A83369F-E25A-4B4E-A799-6384F3A652FC}" destId="{5EF780BC-41E3-473E-AF5E-77FFCBC90C41}" srcOrd="1" destOrd="0" presId="urn:microsoft.com/office/officeart/2005/8/layout/vList3"/>
    <dgm:cxn modelId="{AD878BFF-3EFD-4165-A401-6EACFFCC7D22}" type="presParOf" srcId="{4E7E0A23-BE8E-4DA9-83D0-3985B38F3176}" destId="{CDE8A08F-AF82-4C3F-B5E3-A2943958D2E5}" srcOrd="3" destOrd="0" presId="urn:microsoft.com/office/officeart/2005/8/layout/vList3"/>
    <dgm:cxn modelId="{117EE47F-0345-4E1B-98A9-6146284E0780}" type="presParOf" srcId="{4E7E0A23-BE8E-4DA9-83D0-3985B38F3176}" destId="{F4C94DB9-3B11-464B-9E9F-D717AE0D7FEA}" srcOrd="4" destOrd="0" presId="urn:microsoft.com/office/officeart/2005/8/layout/vList3"/>
    <dgm:cxn modelId="{36743411-2A1A-4282-936B-53F8787E5E46}" type="presParOf" srcId="{F4C94DB9-3B11-464B-9E9F-D717AE0D7FEA}" destId="{703982D4-1CE2-42BD-B93A-8E7E86F980F8}" srcOrd="0" destOrd="0" presId="urn:microsoft.com/office/officeart/2005/8/layout/vList3"/>
    <dgm:cxn modelId="{63E0E781-D530-4871-AB08-ECA03EA2A651}" type="presParOf" srcId="{F4C94DB9-3B11-464B-9E9F-D717AE0D7FEA}" destId="{ADDEF596-A8C9-4833-ACA3-95306801C8DD}" srcOrd="1" destOrd="0" presId="urn:microsoft.com/office/officeart/2005/8/layout/vList3"/>
    <dgm:cxn modelId="{02D14345-D42F-4ECA-A431-D9D2EC587A3C}" type="presParOf" srcId="{4E7E0A23-BE8E-4DA9-83D0-3985B38F3176}" destId="{E564B741-00D8-4C0D-9EE3-2E14349B9878}" srcOrd="5" destOrd="0" presId="urn:microsoft.com/office/officeart/2005/8/layout/vList3"/>
    <dgm:cxn modelId="{7210CE0C-C2AD-43E9-80ED-63364F6FD54A}" type="presParOf" srcId="{4E7E0A23-BE8E-4DA9-83D0-3985B38F3176}" destId="{E954D080-EBC7-4C2B-A93E-15ECEC316EE6}" srcOrd="6" destOrd="0" presId="urn:microsoft.com/office/officeart/2005/8/layout/vList3"/>
    <dgm:cxn modelId="{4DBCBE1E-67A3-4401-A850-8D0FEF70FF2C}" type="presParOf" srcId="{E954D080-EBC7-4C2B-A93E-15ECEC316EE6}" destId="{CEEF1CEA-C9CB-4DF0-B2E6-7DCD34E64D21}" srcOrd="0" destOrd="0" presId="urn:microsoft.com/office/officeart/2005/8/layout/vList3"/>
    <dgm:cxn modelId="{0AF1031A-4CF4-4D2E-98BE-7D18B4E72756}" type="presParOf" srcId="{E954D080-EBC7-4C2B-A93E-15ECEC316EE6}" destId="{6010D8B9-DE62-4833-AEDF-DDD169A04E65}" srcOrd="1" destOrd="0" presId="urn:microsoft.com/office/officeart/2005/8/layout/vList3"/>
    <dgm:cxn modelId="{57C16BF6-1DC3-4A37-BF85-0D47C62AC3A1}" type="presParOf" srcId="{4E7E0A23-BE8E-4DA9-83D0-3985B38F3176}" destId="{B4E2230A-AB22-4642-81B1-F64B6A93716C}" srcOrd="7" destOrd="0" presId="urn:microsoft.com/office/officeart/2005/8/layout/vList3"/>
    <dgm:cxn modelId="{BBE56E9E-5305-47FB-8D29-205C7D904882}" type="presParOf" srcId="{4E7E0A23-BE8E-4DA9-83D0-3985B38F3176}" destId="{B44CE7D9-6F4B-4F0D-B42B-95D729308ACB}" srcOrd="8" destOrd="0" presId="urn:microsoft.com/office/officeart/2005/8/layout/vList3"/>
    <dgm:cxn modelId="{C0224292-6B73-4A64-A103-C7A7B2717CBD}" type="presParOf" srcId="{B44CE7D9-6F4B-4F0D-B42B-95D729308ACB}" destId="{39B1FBFF-E352-483A-BDA8-EC7892FC3F1D}" srcOrd="0" destOrd="0" presId="urn:microsoft.com/office/officeart/2005/8/layout/vList3"/>
    <dgm:cxn modelId="{AA75D138-D220-4E09-B56B-38EC92B41176}" type="presParOf" srcId="{B44CE7D9-6F4B-4F0D-B42B-95D729308ACB}" destId="{63C030C6-E307-4DAC-B8E1-3EFCD3E02416}" srcOrd="1" destOrd="0" presId="urn:microsoft.com/office/officeart/2005/8/layout/vList3"/>
    <dgm:cxn modelId="{154492E6-C124-459E-9E5B-164C7C779844}" type="presParOf" srcId="{4E7E0A23-BE8E-4DA9-83D0-3985B38F3176}" destId="{E6C03DFE-F06D-4D97-9C69-459E8E2C4E89}" srcOrd="9" destOrd="0" presId="urn:microsoft.com/office/officeart/2005/8/layout/vList3"/>
    <dgm:cxn modelId="{1755AEB1-7BE4-4B24-B223-0470BE81B853}" type="presParOf" srcId="{4E7E0A23-BE8E-4DA9-83D0-3985B38F3176}" destId="{878C55F8-BF26-4C86-A491-97A89B6F8CF2}" srcOrd="10" destOrd="0" presId="urn:microsoft.com/office/officeart/2005/8/layout/vList3"/>
    <dgm:cxn modelId="{AF9D1A56-2D7B-4DB7-8DC2-6274948B2A30}" type="presParOf" srcId="{878C55F8-BF26-4C86-A491-97A89B6F8CF2}" destId="{1DD96B74-D88E-40E2-87C2-404079D9C6C3}" srcOrd="0" destOrd="0" presId="urn:microsoft.com/office/officeart/2005/8/layout/vList3"/>
    <dgm:cxn modelId="{BA1CB302-FA93-440A-93B5-DC9E4DC0DEC8}" type="presParOf" srcId="{878C55F8-BF26-4C86-A491-97A89B6F8CF2}" destId="{A05BE9F7-57A1-413B-851F-39AF236A805E}" srcOrd="1" destOrd="0" presId="urn:microsoft.com/office/officeart/2005/8/layout/vList3"/>
    <dgm:cxn modelId="{14837329-7797-45AA-A003-F62FA7861EC4}" type="presParOf" srcId="{4E7E0A23-BE8E-4DA9-83D0-3985B38F3176}" destId="{01C03CF6-841B-42C7-9E43-FE73846EEA57}" srcOrd="11" destOrd="0" presId="urn:microsoft.com/office/officeart/2005/8/layout/vList3"/>
    <dgm:cxn modelId="{04630D4F-F700-4321-B0D5-C61061E15718}" type="presParOf" srcId="{4E7E0A23-BE8E-4DA9-83D0-3985B38F3176}" destId="{6BACDAB9-FEE8-4025-8D3B-C977FB22EBE5}" srcOrd="12" destOrd="0" presId="urn:microsoft.com/office/officeart/2005/8/layout/vList3"/>
    <dgm:cxn modelId="{5D4D7881-71CA-40CA-8476-CA2D4DD8DFBC}" type="presParOf" srcId="{6BACDAB9-FEE8-4025-8D3B-C977FB22EBE5}" destId="{83B7E0B2-31F1-41D2-AA8D-31C34A771579}" srcOrd="0" destOrd="0" presId="urn:microsoft.com/office/officeart/2005/8/layout/vList3"/>
    <dgm:cxn modelId="{F61EA36E-2174-4163-94CD-07B016DCEBC0}" type="presParOf" srcId="{6BACDAB9-FEE8-4025-8D3B-C977FB22EBE5}" destId="{97EC013D-F7BD-4B74-AC54-11D097024E90}" srcOrd="1" destOrd="0" presId="urn:microsoft.com/office/officeart/2005/8/layout/vList3"/>
    <dgm:cxn modelId="{7CA2542E-477C-4FF8-A53A-822A315DE19E}" type="presParOf" srcId="{4E7E0A23-BE8E-4DA9-83D0-3985B38F3176}" destId="{4991F227-4CD7-437F-B0FF-7BC2872C215A}" srcOrd="13" destOrd="0" presId="urn:microsoft.com/office/officeart/2005/8/layout/vList3"/>
    <dgm:cxn modelId="{20362C41-F25E-48AB-A82A-B17AB7945096}" type="presParOf" srcId="{4E7E0A23-BE8E-4DA9-83D0-3985B38F3176}" destId="{BF6D507C-E526-4B90-B457-13EBCDFB1D20}" srcOrd="14" destOrd="0" presId="urn:microsoft.com/office/officeart/2005/8/layout/vList3"/>
    <dgm:cxn modelId="{FD14A8DD-2810-4B58-A1C4-44D2EEA7A282}" type="presParOf" srcId="{BF6D507C-E526-4B90-B457-13EBCDFB1D20}" destId="{040D950D-B83F-4612-8375-9C6B06C702F1}" srcOrd="0" destOrd="0" presId="urn:microsoft.com/office/officeart/2005/8/layout/vList3"/>
    <dgm:cxn modelId="{BE1CE197-2BA5-4B0D-9194-674FBA557EA3}" type="presParOf" srcId="{BF6D507C-E526-4B90-B457-13EBCDFB1D20}" destId="{10F93C1A-2254-452D-A828-39364BFAE5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8A508-9A42-4B3D-90D4-51FD9218E69F}">
      <dsp:nvSpPr>
        <dsp:cNvPr id="0" name=""/>
        <dsp:cNvSpPr/>
      </dsp:nvSpPr>
      <dsp:spPr>
        <a:xfrm rot="10800000">
          <a:off x="1335691" y="41969"/>
          <a:ext cx="4780072" cy="52675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A5D80"/>
              </a:solidFill>
            </a:rPr>
            <a:t>Отражение складского учета ГСМ</a:t>
          </a:r>
        </a:p>
      </dsp:txBody>
      <dsp:txXfrm rot="10800000">
        <a:off x="1467379" y="41969"/>
        <a:ext cx="4648384" cy="526751"/>
      </dsp:txXfrm>
    </dsp:sp>
    <dsp:sp modelId="{E97FD6DF-0D4F-4452-A32F-CB62BB16AD66}">
      <dsp:nvSpPr>
        <dsp:cNvPr id="0" name=""/>
        <dsp:cNvSpPr/>
      </dsp:nvSpPr>
      <dsp:spPr>
        <a:xfrm>
          <a:off x="1062839" y="44176"/>
          <a:ext cx="526751" cy="526751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780BC-41E3-473E-AF5E-77FFCBC90C41}">
      <dsp:nvSpPr>
        <dsp:cNvPr id="0" name=""/>
        <dsp:cNvSpPr/>
      </dsp:nvSpPr>
      <dsp:spPr>
        <a:xfrm rot="10800000">
          <a:off x="1335691" y="725960"/>
          <a:ext cx="4780072" cy="52675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A5D80"/>
              </a:solidFill>
            </a:rPr>
            <a:t>Отражение расхода топлива на оборудовании</a:t>
          </a:r>
        </a:p>
      </dsp:txBody>
      <dsp:txXfrm rot="10800000">
        <a:off x="1467379" y="725960"/>
        <a:ext cx="4648384" cy="526751"/>
      </dsp:txXfrm>
    </dsp:sp>
    <dsp:sp modelId="{39552E38-5F20-4B96-9A6F-8FD9AFBDC8B2}">
      <dsp:nvSpPr>
        <dsp:cNvPr id="0" name=""/>
        <dsp:cNvSpPr/>
      </dsp:nvSpPr>
      <dsp:spPr>
        <a:xfrm>
          <a:off x="1062839" y="728167"/>
          <a:ext cx="526751" cy="526751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EF596-A8C9-4833-ACA3-95306801C8DD}">
      <dsp:nvSpPr>
        <dsp:cNvPr id="0" name=""/>
        <dsp:cNvSpPr/>
      </dsp:nvSpPr>
      <dsp:spPr>
        <a:xfrm rot="10800000">
          <a:off x="1335691" y="1409950"/>
          <a:ext cx="4780072" cy="52675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A5D80"/>
              </a:solidFill>
            </a:rPr>
            <a:t>Отражение учета шин</a:t>
          </a:r>
        </a:p>
      </dsp:txBody>
      <dsp:txXfrm rot="10800000">
        <a:off x="1467379" y="1409950"/>
        <a:ext cx="4648384" cy="526751"/>
      </dsp:txXfrm>
    </dsp:sp>
    <dsp:sp modelId="{703982D4-1CE2-42BD-B93A-8E7E86F980F8}">
      <dsp:nvSpPr>
        <dsp:cNvPr id="0" name=""/>
        <dsp:cNvSpPr/>
      </dsp:nvSpPr>
      <dsp:spPr>
        <a:xfrm>
          <a:off x="1062839" y="1412157"/>
          <a:ext cx="526751" cy="526751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0D8B9-DE62-4833-AEDF-DDD169A04E65}">
      <dsp:nvSpPr>
        <dsp:cNvPr id="0" name=""/>
        <dsp:cNvSpPr/>
      </dsp:nvSpPr>
      <dsp:spPr>
        <a:xfrm rot="10800000">
          <a:off x="1335691" y="2093941"/>
          <a:ext cx="4780072" cy="52675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A5D80"/>
              </a:solidFill>
            </a:rPr>
            <a:t>Отражение перемещение и отгрузки продукции</a:t>
          </a:r>
        </a:p>
      </dsp:txBody>
      <dsp:txXfrm rot="10800000">
        <a:off x="1467379" y="2093941"/>
        <a:ext cx="4648384" cy="526751"/>
      </dsp:txXfrm>
    </dsp:sp>
    <dsp:sp modelId="{CEEF1CEA-C9CB-4DF0-B2E6-7DCD34E64D21}">
      <dsp:nvSpPr>
        <dsp:cNvPr id="0" name=""/>
        <dsp:cNvSpPr/>
      </dsp:nvSpPr>
      <dsp:spPr>
        <a:xfrm>
          <a:off x="1062839" y="2105050"/>
          <a:ext cx="526751" cy="526751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030C6-E307-4DAC-B8E1-3EFCD3E02416}">
      <dsp:nvSpPr>
        <dsp:cNvPr id="0" name=""/>
        <dsp:cNvSpPr/>
      </dsp:nvSpPr>
      <dsp:spPr>
        <a:xfrm rot="10800000">
          <a:off x="1335691" y="2777932"/>
          <a:ext cx="4780072" cy="52675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A5D80"/>
              </a:solidFill>
            </a:rPr>
            <a:t>Отражение переработки в части сырья, выпуска продукции и расхода материалов</a:t>
          </a:r>
        </a:p>
      </dsp:txBody>
      <dsp:txXfrm rot="10800000">
        <a:off x="1467379" y="2777932"/>
        <a:ext cx="4648384" cy="526751"/>
      </dsp:txXfrm>
    </dsp:sp>
    <dsp:sp modelId="{39B1FBFF-E352-483A-BDA8-EC7892FC3F1D}">
      <dsp:nvSpPr>
        <dsp:cNvPr id="0" name=""/>
        <dsp:cNvSpPr/>
      </dsp:nvSpPr>
      <dsp:spPr>
        <a:xfrm>
          <a:off x="1062839" y="2789041"/>
          <a:ext cx="526751" cy="526751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BE9F7-57A1-413B-851F-39AF236A805E}">
      <dsp:nvSpPr>
        <dsp:cNvPr id="0" name=""/>
        <dsp:cNvSpPr/>
      </dsp:nvSpPr>
      <dsp:spPr>
        <a:xfrm rot="10800000">
          <a:off x="1335691" y="3461922"/>
          <a:ext cx="4780072" cy="52675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A5D80"/>
              </a:solidFill>
            </a:rPr>
            <a:t>Отражение работы хозтранспорта и спецтехники</a:t>
          </a:r>
        </a:p>
      </dsp:txBody>
      <dsp:txXfrm rot="10800000">
        <a:off x="1467379" y="3461922"/>
        <a:ext cx="4648384" cy="526751"/>
      </dsp:txXfrm>
    </dsp:sp>
    <dsp:sp modelId="{1DD96B74-D88E-40E2-87C2-404079D9C6C3}">
      <dsp:nvSpPr>
        <dsp:cNvPr id="0" name=""/>
        <dsp:cNvSpPr/>
      </dsp:nvSpPr>
      <dsp:spPr>
        <a:xfrm>
          <a:off x="1062839" y="3473031"/>
          <a:ext cx="526751" cy="526751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C013D-F7BD-4B74-AC54-11D097024E90}">
      <dsp:nvSpPr>
        <dsp:cNvPr id="0" name=""/>
        <dsp:cNvSpPr/>
      </dsp:nvSpPr>
      <dsp:spPr>
        <a:xfrm rot="10800000">
          <a:off x="1335691" y="4145913"/>
          <a:ext cx="4780072" cy="52675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A5D80"/>
              </a:solidFill>
            </a:rPr>
            <a:t>Отражение складских операций – шихтования, списания, перемаркировки</a:t>
          </a:r>
        </a:p>
      </dsp:txBody>
      <dsp:txXfrm rot="10800000">
        <a:off x="1467379" y="4145913"/>
        <a:ext cx="4648384" cy="526751"/>
      </dsp:txXfrm>
    </dsp:sp>
    <dsp:sp modelId="{83B7E0B2-31F1-41D2-AA8D-31C34A771579}">
      <dsp:nvSpPr>
        <dsp:cNvPr id="0" name=""/>
        <dsp:cNvSpPr/>
      </dsp:nvSpPr>
      <dsp:spPr>
        <a:xfrm>
          <a:off x="1062839" y="4157022"/>
          <a:ext cx="526751" cy="526751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93C1A-2254-452D-A828-39364BFAE56A}">
      <dsp:nvSpPr>
        <dsp:cNvPr id="0" name=""/>
        <dsp:cNvSpPr/>
      </dsp:nvSpPr>
      <dsp:spPr>
        <a:xfrm rot="10800000">
          <a:off x="1335691" y="4788022"/>
          <a:ext cx="4780072" cy="52675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A5D80"/>
              </a:solidFill>
            </a:rPr>
            <a:t>Отражение геологоразведочных и горных работ, в том числе с учетом результатов маркшейдерских замеров</a:t>
          </a:r>
        </a:p>
      </dsp:txBody>
      <dsp:txXfrm rot="10800000">
        <a:off x="1467379" y="4788022"/>
        <a:ext cx="4648384" cy="526751"/>
      </dsp:txXfrm>
    </dsp:sp>
    <dsp:sp modelId="{040D950D-B83F-4612-8375-9C6B06C702F1}">
      <dsp:nvSpPr>
        <dsp:cNvPr id="0" name=""/>
        <dsp:cNvSpPr/>
      </dsp:nvSpPr>
      <dsp:spPr>
        <a:xfrm>
          <a:off x="1072315" y="4788022"/>
          <a:ext cx="526751" cy="526751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8574C-40D1-42F2-946B-4D42B8043D77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9358D-080D-4AFC-A2CE-43BD60848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368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8F72-CEC4-493A-8BD5-DCC6C62934ED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25DBA-3ACD-4E25-BED3-B32B3AF9F6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32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1С:</a:t>
            </a:r>
            <a:r>
              <a:rPr lang="en-US" dirty="0"/>
              <a:t>ERP </a:t>
            </a:r>
            <a:r>
              <a:rPr lang="ru-RU" baseline="0" dirty="0"/>
              <a:t>Горнодобывающая промышленность 2</a:t>
            </a:r>
            <a:r>
              <a:rPr lang="en-US" baseline="0" dirty="0"/>
              <a:t> </a:t>
            </a:r>
            <a:r>
              <a:rPr lang="ru-RU" baseline="0" dirty="0"/>
              <a:t>– это </a:t>
            </a:r>
            <a:r>
              <a:rPr lang="ru-RU" sz="1200" dirty="0">
                <a:solidFill>
                  <a:schemeClr val="bg1"/>
                </a:solidFill>
              </a:rPr>
              <a:t>совместное комплексное отраслевое решение фирмы «1С» и компании «Синерго», разработанное на платформе «1С:Предприятие</a:t>
            </a:r>
            <a:r>
              <a:rPr lang="ru-RU" sz="1200" baseline="0" dirty="0">
                <a:solidFill>
                  <a:schemeClr val="bg1"/>
                </a:solidFill>
              </a:rPr>
              <a:t> 8.3</a:t>
            </a:r>
            <a:r>
              <a:rPr lang="ru-RU" sz="1200" dirty="0">
                <a:solidFill>
                  <a:schemeClr val="bg1"/>
                </a:solidFill>
              </a:rPr>
              <a:t>».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</a:rPr>
              <a:t>Компания «Синерго» занимается</a:t>
            </a:r>
            <a:r>
              <a:rPr lang="ru-RU" sz="1200" baseline="0" dirty="0">
                <a:solidFill>
                  <a:schemeClr val="bg1"/>
                </a:solidFill>
              </a:rPr>
              <a:t> разработкой и внедрением решений для горнодобывающей отрасли уже более 10 лет.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>
                <a:solidFill>
                  <a:schemeClr val="bg1"/>
                </a:solidFill>
              </a:rPr>
              <a:t>В новом решении реализован опыт, накопленный на внедрениях программного продукта «1С:Горнодобывающая промышленность. Управление карьером 1.3».</a:t>
            </a:r>
            <a:endParaRPr lang="ru-RU" dirty="0"/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ru-RU" kern="0" dirty="0">
              <a:solidFill>
                <a:srgbClr val="30496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555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предназначена для управления качеством продукции – измерения качественных показателей продукции, фиксации результатов испытаний и формирования паспортов качества на отгружаемую продукцию.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результатов анализов происходит установка качественных показателей добытой или поступающей транспортом продукции, перерабатываемого сырья и продуктов переработки, кроме того возможно периодическое уточнение качества продукции на складах.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данных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качеству продукции производится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расчет скидок\надбавок на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стоимость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продукции и формирование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данных для усреднения качественных показателей подсистем учета горных работ и переработки продукции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612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Подсистема управления оборудованием</a:t>
            </a:r>
            <a:r>
              <a:rPr lang="ru-RU" baseline="0" dirty="0"/>
              <a:t> используется для управления хозяйственным и технологическим транспортом, горным или специализированным оборудованием.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позволяет: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планировать доступность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времени работы и простоев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показаний счетчиков и наработки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планировать и учитывать работу хозяйственного транспорта и спецтехники;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учитывать передачу и возврат оборудования сторонним контрагентам;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планировать и учитывать ремонтные работы;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печатать и учитывать путевые листы;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контролировать и учитывать наличие допуска сотрудников к управлению оборудованием;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шин на оборудовании и складах.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371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Обработка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Рабочий стол транспортного диспетчера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предоставляет удобный интерфейс для ввода и анализа данных по ведению оперативного учета времени работы оборудования и его простоев, учета горных работ, фактического времени работы сотрудников на оборудовании, фиксации информации о показаниях счетчиков и наработки, остатков и выдачи топлива, работы хозяйственного транспорта и спецтехники.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пакетного формирования путевых листов по оборудованию на смену предназначена обработка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путевых листов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897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Подсистема предназначена для</a:t>
            </a:r>
            <a:r>
              <a:rPr lang="ru-RU" baseline="0" dirty="0"/>
              <a:t> учета ГСМ на оборудовании, складах и заправках и позволяет организовать сквозной непрерывный учет потребления ГСМ на предприятии. 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учета и нормирования ГСМ позволяет: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ввод информации об остатках топлива по оборудованию;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Регистрировать слив топлива с оборудования и корректировать остатки на оборудовании;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учет заправок топлива и ГСМ по оборудованию собственными или сторонними заправщиками;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учет движения топлива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ГСМ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топливозаправщиках, заправках и складах ГСМ, включая операции поступления, перемещения, списания и корректировки по результатам инвентаризации (замеров остатков топлива в резервуарах) с использование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градуировочных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таблиц;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расчет нормативного расхода ГСМ на основании данных о планируемых или выполненных технологических операциях;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план-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фактный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анализ расхода ГСМ и выполнения установленных нормативов расхода ГСМ;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анализа остатков и движения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топлива и ГСМ  на складах и топливозаправщиках.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68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оперативного учета и отгрузки продукции позволяет: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оперативный учет количества и качества продукции на складах;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фиксировать результаты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шихтования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продукции;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устанавливать цены на продукцию в упрощенном режиме (без применения системы скидок и наценок);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планировать отгрузку продукции и осуществлять план-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фактный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анализ отгрузки в количественном и качественном выражении;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устанавливать условия отгрузки продукции клиентам;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лимитировать отгрузку продукции с помощью выдачи разрешений;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формировать талоны и карты на отгрузку продукции автотранспортом;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контролировать максимальную нагрузку на ось автотранспорта;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оперативный учет поступления, перемещения, отгрузки, доставки и возврата продукции автомобильным, железнодорожным и водным транспортом с подключением к весовому оборудованию;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движения собственных и подрядных вагонов от их поступления до доставки клиенту;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времени подачи, уборки вагонов и рассчитывать нормативные сроки уборки вагонов;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маневровых работ по их движению на путях необщего пользования;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корректировать номенклатуру в вагонах и отгрузку продукции на основании результатов лабораторных анализов;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загружать данные о движении вагонов из системы ЭТРАН;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отражать реализацию продукции в управленческом учета на основании документов отгрузки.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389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911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Подсистема управления отгрузкой продукции автотранспортом</a:t>
            </a:r>
            <a:r>
              <a:rPr lang="ru-RU" baseline="0" dirty="0"/>
              <a:t> позволяет: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контролировать</a:t>
            </a:r>
            <a:r>
              <a:rPr lang="ru-RU" baseline="0" dirty="0"/>
              <a:t> максимально допустимую нагрузку на автомобили и </a:t>
            </a:r>
            <a:r>
              <a:rPr lang="ru-RU" baseline="0" dirty="0" err="1"/>
              <a:t>спецразрешения</a:t>
            </a:r>
            <a:r>
              <a:rPr lang="ru-RU" baseline="0" dirty="0"/>
              <a:t> на превышение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подключаться к весовому</a:t>
            </a:r>
            <a:r>
              <a:rPr lang="ru-RU" baseline="0" dirty="0"/>
              <a:t> оборудованию и весовым системам, вести у</a:t>
            </a:r>
            <a:r>
              <a:rPr lang="ru-RU" dirty="0"/>
              <a:t>чет взвешиваний</a:t>
            </a:r>
            <a:endParaRPr lang="ru-RU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baseline="0" dirty="0"/>
              <a:t>Вести учёт перемещений продукции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baseline="0" dirty="0"/>
              <a:t>Вести учёт по остаткам продукции в разрезе талонов на отгрузку.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Вести учёт операций поступления, перемещения и отгрузки продукции с помощью автотранспорта.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Вести учёт</a:t>
            </a:r>
            <a:r>
              <a:rPr lang="ru-RU" baseline="0" dirty="0"/>
              <a:t> возврата продукции потребителями с помощью автотранспорта.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775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039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оперативного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учета и отгрузки продукции железнодорожным транспортом позволяет: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повагонный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учет поступления, перемещения и отгрузки продукции;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поступление порожних и груженых вагонов </a:t>
            </a:r>
            <a:r>
              <a:rPr lang="ru-RU" dirty="0"/>
              <a:t>на станцию</a:t>
            </a:r>
            <a:r>
              <a:rPr lang="en-US" baseline="0" dirty="0"/>
              <a:t>;</a:t>
            </a:r>
            <a:endParaRPr lang="ru-RU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/>
              <a:t>регистрировать подачу / уборку вагонов и расчет времени использования вагонов на путях необщего пользования</a:t>
            </a:r>
            <a:r>
              <a:rPr lang="en-US" baseline="0" dirty="0"/>
              <a:t>;</a:t>
            </a:r>
            <a:endParaRPr lang="ru-RU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передачи вагонов с одной станции на другую или между путями одной станции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</a:t>
            </a:r>
            <a:r>
              <a:rPr lang="ru-RU" dirty="0"/>
              <a:t>разгрузки и погрузки</a:t>
            </a:r>
            <a:r>
              <a:rPr lang="ru-RU" baseline="0" dirty="0"/>
              <a:t> вагонов с возможностью подключения весового оборудования</a:t>
            </a:r>
            <a:r>
              <a:rPr lang="en-US" baseline="0" dirty="0"/>
              <a:t>;</a:t>
            </a:r>
            <a:r>
              <a:rPr lang="ru-RU" baseline="0" dirty="0"/>
              <a:t> и корректировки номенклатуры по результатам анализов отдельным документов</a:t>
            </a:r>
            <a:r>
              <a:rPr lang="en-US" baseline="0" dirty="0"/>
              <a:t>;</a:t>
            </a:r>
            <a:endParaRPr lang="ru-RU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формировать отправки порожних или груженных вагонов</a:t>
            </a:r>
            <a:r>
              <a:rPr lang="en-US" dirty="0"/>
              <a:t>;</a:t>
            </a:r>
            <a:endParaRPr lang="ru-RU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отправок и доставок гружённых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вагонов контрагенту;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корректировать отгрузки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жд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транспортом отдельных документов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устанавливать финансовые условия отгрузки с учётом пересчёта цены по качеству;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формировать реализации товаров на основании отгрузки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жд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транспортом, в том числе с учетом товаров в пути для способов отгрузки с переходом права собственности на станции получения.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788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dirty="0"/>
              <a:t>Подсистема управления отгрузкой продукции водным</a:t>
            </a:r>
            <a:r>
              <a:rPr lang="ru-RU" baseline="0" dirty="0"/>
              <a:t> транспортом </a:t>
            </a:r>
            <a:r>
              <a:rPr lang="ru-RU" dirty="0"/>
              <a:t>позволяет: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Вести учет операций отгрузки продукции покупателям водным транспортом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Осуществлять выбор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способа учета массы груза: расчет по оснастке судна и взвешиванием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Автоматически рассчитывать значения веса груза в судне и осуществлять пересчет его в количество номенклатуры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Печатать</a:t>
            </a:r>
            <a:r>
              <a:rPr lang="ru-RU" sz="1200" baseline="0" dirty="0">
                <a:solidFill>
                  <a:schemeClr val="tx2">
                    <a:lumMod val="75000"/>
                  </a:schemeClr>
                </a:solidFill>
              </a:rPr>
              <a:t> формы ГУ-30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Проводить анализ </a:t>
            </a:r>
            <a:r>
              <a:rPr lang="ru-RU" dirty="0"/>
              <a:t>оперативной отгрузки продукции за определенный период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04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340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 позволяет учет рабочего времени сотрудников, в т.ч. в разрезе оборудования, осуществлять плановую расстановку сотрудников по оборудованию, автоматизировать формирование табеля учета рабочего времени на основании данных оперативного учета времени работы сотрудников и оборудования, а также подготавливать данные для дальнейшего расчета сдельной заработной платы и премий. Сформированный табель может быть выгружен во внешнюю программу.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81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5DBA-3ACD-4E25-BED3-B32B3AF9F6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0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altLang="ru-RU" sz="1200" dirty="0">
                <a:solidFill>
                  <a:srgbClr val="D20000"/>
                </a:solidFill>
              </a:rPr>
              <a:t>Возможности для руководителей и специалистов по управлению персоналом и расчету заработной платы: 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организация эффективных систем мотивации;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кадровый учет и ведение расчетов по зарплате в соответствии  с законодательством;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позволяет повысить достоверность и скорость расчетов    с персоналом;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минимизировать затраты на расчет, автоматизировать    весь комплекс расчетов;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формировать документы на выплату зарплаты и отчетности    в государственные надзорные органы.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710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45000"/>
              </a:spcBef>
              <a:buFont typeface="Wingdings" panose="05000000000000000000" pitchFamily="2" charset="2"/>
              <a:buNone/>
            </a:pPr>
            <a:endParaRPr lang="ru-RU" alt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3084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639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73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493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7085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792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73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4506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560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878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105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294" indent="-241294">
              <a:spcBef>
                <a:spcPct val="70000"/>
              </a:spcBef>
              <a:buNone/>
            </a:pPr>
            <a:r>
              <a:rPr lang="ru-RU" altLang="ru-RU" sz="1200" dirty="0">
                <a:solidFill>
                  <a:srgbClr val="CC3300"/>
                </a:solidFill>
              </a:rPr>
              <a:t>Возможности для руководителей и специалистов отдела продаж: </a:t>
            </a:r>
          </a:p>
          <a:p>
            <a:pPr marL="241294" indent="-241294"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позволяет фиксировать историю переговоров с клиентом по определению состава и условий продаж; </a:t>
            </a:r>
          </a:p>
          <a:p>
            <a:pPr marL="241294" indent="-241294"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позволяет планировать поступление выручки по дням, контролировать соблюдение клиентом оговоренных сроков оплаты, выделять просроченную дебиторскую задолженность;</a:t>
            </a:r>
          </a:p>
          <a:p>
            <a:pPr marL="241294" indent="-241294"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обеспечивает сквозную автоматизацию процесса продаж продукции и товаров на производственном предприятии, в оптовой и розничной торговле;</a:t>
            </a:r>
          </a:p>
          <a:p>
            <a:pPr marL="241294" indent="-241294"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включает средства планирования и контроля продаж, позволяет решать задачи управления заказами покупателей.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0435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294" indent="-241294">
              <a:spcBef>
                <a:spcPct val="50000"/>
              </a:spcBef>
              <a:buNone/>
            </a:pPr>
            <a:r>
              <a:rPr lang="ru-RU" altLang="ru-RU" sz="1200" dirty="0">
                <a:solidFill>
                  <a:srgbClr val="CC3300"/>
                </a:solidFill>
              </a:rPr>
              <a:t>Возможности для</a:t>
            </a:r>
            <a:r>
              <a:rPr lang="en-US" altLang="ru-RU" sz="1200" dirty="0">
                <a:solidFill>
                  <a:srgbClr val="CC3300"/>
                </a:solidFill>
              </a:rPr>
              <a:t> </a:t>
            </a:r>
            <a:r>
              <a:rPr lang="ru-RU" altLang="ru-RU" sz="1200" dirty="0">
                <a:solidFill>
                  <a:srgbClr val="CC3300"/>
                </a:solidFill>
              </a:rPr>
              <a:t>руководителей и специалистов служб материального обеспечения: </a:t>
            </a:r>
            <a:endParaRPr lang="en-US" altLang="ru-RU" sz="1200" dirty="0">
              <a:solidFill>
                <a:srgbClr val="CC3300"/>
              </a:solidFill>
            </a:endParaRPr>
          </a:p>
          <a:p>
            <a:pPr marL="241294" indent="-241294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сквозной анализ и установка взаимосвязей между заказами клиентов и заказами поставщикам; </a:t>
            </a:r>
          </a:p>
          <a:p>
            <a:pPr marL="241294" indent="-241294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анализ последствий, к которым может привести невыполнение заказов поставщиками (к срыву какого клиентского заказа может привести недопоставка товаров или материалов); </a:t>
            </a:r>
          </a:p>
          <a:p>
            <a:pPr marL="241294" indent="-241294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планирование закупок с учетом прогнозируемого уровня складских запасов и зарезервированных ТМЦ на складах; </a:t>
            </a:r>
          </a:p>
          <a:p>
            <a:pPr marL="241294" indent="-241294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подбор оптимальных поставщиков товара по их надежности, истории поставок, критериям срочности исполнения заказов, предлагаемым условиям доставки, территориальному или прочим произвольным признакам и автоматическое формирование заказов для них; </a:t>
            </a:r>
          </a:p>
          <a:p>
            <a:pPr marL="241294" indent="-241294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составление графиков поставок и графиков платежей.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5781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altLang="ru-RU" sz="1200" dirty="0">
                <a:solidFill>
                  <a:srgbClr val="D20000"/>
                </a:solidFill>
              </a:rPr>
              <a:t>Возможности для руководителей и специалистов </a:t>
            </a:r>
            <a:br>
              <a:rPr lang="ru-RU" altLang="ru-RU" sz="1200" dirty="0">
                <a:solidFill>
                  <a:srgbClr val="D20000"/>
                </a:solidFill>
              </a:rPr>
            </a:br>
            <a:r>
              <a:rPr lang="ru-RU" altLang="ru-RU" sz="1200" dirty="0">
                <a:solidFill>
                  <a:srgbClr val="D20000"/>
                </a:solidFill>
              </a:rPr>
              <a:t>складского хозяйства и служб управления запасами: 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адресное хранение товаров и материалов позволяет управлять раскладкой </a:t>
            </a:r>
            <a:br>
              <a:rPr lang="ru-RU" altLang="ru-RU" sz="1200" b="0" dirty="0"/>
            </a:br>
            <a:r>
              <a:rPr lang="ru-RU" altLang="ru-RU" sz="1200" b="0" dirty="0"/>
              <a:t>   по местам хранения при поступлении, сборкой с мест хранения при отгрузке, </a:t>
            </a:r>
            <a:br>
              <a:rPr lang="ru-RU" altLang="ru-RU" sz="1200" b="0" dirty="0"/>
            </a:br>
            <a:r>
              <a:rPr lang="ru-RU" altLang="ru-RU" sz="1200" b="0" dirty="0"/>
              <a:t>   перемещением и </a:t>
            </a:r>
            <a:r>
              <a:rPr lang="ru-RU" altLang="ru-RU" sz="1200" b="0" dirty="0" err="1"/>
              <a:t>разукомплектацией</a:t>
            </a:r>
            <a:r>
              <a:rPr lang="ru-RU" altLang="ru-RU" sz="1200" b="0" dirty="0"/>
              <a:t>; 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автоматический подбор оптимальные места хранения при размещении и сборке;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создание рабочих зон для оптимального доступа к складским ячейкам, </a:t>
            </a:r>
            <a:br>
              <a:rPr lang="ru-RU" altLang="ru-RU" sz="1200" b="0" dirty="0"/>
            </a:br>
            <a:r>
              <a:rPr lang="ru-RU" altLang="ru-RU" sz="1200" b="0" dirty="0"/>
              <a:t>   формирование порядка обхода складских ячеек;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различные стратегии отбора для оптимизации размещения в ячейках; 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механизм упреждающей подпитки ячеек адресного склада (помещения) </a:t>
            </a:r>
            <a:br>
              <a:rPr lang="ru-RU" altLang="ru-RU" sz="1200" b="0" dirty="0"/>
            </a:br>
            <a:r>
              <a:rPr lang="ru-RU" altLang="ru-RU" sz="1200" b="0" dirty="0"/>
              <a:t>   позволяет повысить скорость отбора при отгрузке товаров со склада; 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многошаговый процесс инвентаризации товара, включающий формирование</a:t>
            </a:r>
            <a:br>
              <a:rPr lang="ru-RU" altLang="ru-RU" sz="1200" b="0" dirty="0"/>
            </a:br>
            <a:r>
              <a:rPr lang="ru-RU" altLang="ru-RU" sz="1200" b="0" dirty="0"/>
              <a:t>   приказов на инвентаризацию, выдачу распоряжений на пересчет остатков, </a:t>
            </a:r>
            <a:br>
              <a:rPr lang="ru-RU" altLang="ru-RU" sz="1200" b="0" dirty="0"/>
            </a:br>
            <a:r>
              <a:rPr lang="ru-RU" altLang="ru-RU" sz="1200" b="0" dirty="0"/>
              <a:t>   раздельное отражение излишков и недостач;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оптимизация процесса доставки товаров клиентам, а также процесса доставки </a:t>
            </a:r>
            <a:br>
              <a:rPr lang="ru-RU" altLang="ru-RU" sz="1200" b="0" dirty="0"/>
            </a:br>
            <a:r>
              <a:rPr lang="ru-RU" altLang="ru-RU" sz="1200" b="0" dirty="0"/>
              <a:t>   товаров при перемещении товаров между складскими помещениями.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0309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0569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интеграции с «1С:Документооборотом 8» позволяет выполнять следующие задачи: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и редактирование входящих, исходящих и внутренних документов;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установка связей между документами;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запуск и работа с бизнес-процессами и задачами,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изменение и выполнение задач;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создание, хранение файлов произвольных типов и работа с ними;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просмотр и отправка писем электронной почты;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отслеживание и учет рабочего времени.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778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0722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 показателей – это удобный инструмент для оперативного руководства компанией; он позволяет: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своевременно выявлять проблемные участки на любом этапе управления предприятием;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анализировать эффективность ключевых процессов предприятия с помощью показателей;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анализировать взаимосвязь и влияние одних показателей на другие;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топ-менеджерам принимать оптимальные управленческие решения по ключевым процессам на основании данных по целевым показателям предприятия.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 различные варианты анализа целевых показателей (способов фильтрации и представления информации);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настраивать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индикаторы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позитивных и негативных отклонений в достижении установленных значений целевых показателей;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проводить детальный анализ любого показателя с помощью отчетов;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настраивать состав сводного отчета (целевых показателей) и его рассылка по электронной почте.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15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635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управления горными и геологоразведочными работами предназначена для нормирования, планирования, учета технологических операций горных и геологоразведочных работ и анализа данных.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Возможности подсистемы: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запасов полезных ископаемых в количественном и качественном выражении;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нормирование загрузки технологического транспорта;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нормирование горных и геологоразведочных работ с учетом условий работ;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нормирование технологических перевозок с учетом условий работ и расстояний транспортировки 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объемно-календарное планирование горных и геологоразведочных работ в количественном и качественном выражении;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посменное планирование горных и геологоразведочных работ;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оперативный учет горных и геолого-разведочных работ в количественном и качественном выражении;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отчетности по горным работам;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фактный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анализ горных и геолого-разведочных работ;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маркшейдерские замеры, корректирующие статистическую информацию об объемах  и аналитиках горных и геологоразведочных работ, остатках на складах оперативного учета, расчетных показателей качества;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разубоживания и потерь полезных ископаемых; в количественном и качественном выражении;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отражение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управленческом учете.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Оперативный учет объемов горных работ и количества технологических операций может производиться по каждой выполненной операции (данный способ применяется в основном при наличии возможности автоматизированного получения информации из АСУТП) или по определенным настройкой квантам времени на основании оперативных данных, предоставленных диспетчеру.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247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Удобный интерфейс для ввода и анализа данных предоставляет обработка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Рабочий стол учета горных.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План-фактный анализ горных работ на дату»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выводит информацию по горным работам в разрезе смены, суток, месяца и года по большому количеству количественных и качественных показателей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077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Подсистема</a:t>
            </a:r>
            <a:r>
              <a:rPr lang="ru-RU" baseline="0" dirty="0"/>
              <a:t> управления переработкой продукции предназначена для планирования, нормирования и учета процесса переработки и обогащения полезных ископаемых., включая переработку давальческого сырья.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574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 факта переработки продукции производится с помощью документа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Переработка продукции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dirty="0">
                <a:solidFill>
                  <a:srgbClr val="304961"/>
                </a:solidFill>
              </a:rPr>
              <a:t>По процессу переработки указывается выпуск продукции и отходов, расход сырья и материалов за смену.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304961"/>
                </a:solidFill>
              </a:rPr>
              <a:t>Планирование переработки продукции позволяет запланировать расход сырья и выход обогащенного (переработанного) продукта с указанием качественных показателей и спецификации переработки, определяющей нормативный расход материалов и выпуск отходов переработки.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5DBA-3ACD-4E25-BED3-B32B3AF9F6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03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269003"/>
            <a:ext cx="11379200" cy="4907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06400" y="6356353"/>
            <a:ext cx="2743200" cy="365125"/>
          </a:xfrm>
        </p:spPr>
        <p:txBody>
          <a:bodyPr/>
          <a:lstStyle/>
          <a:p>
            <a:fld id="{0F3A085C-704B-47E8-93E6-3891E6884881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5868" y="6356353"/>
            <a:ext cx="555413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42400" y="6356353"/>
            <a:ext cx="2743200" cy="365125"/>
          </a:xfrm>
        </p:spPr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63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4453803"/>
            <a:ext cx="11408423" cy="1325563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7825-63F5-467E-9DBC-F34C1AA9DBAE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09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им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9218" y="2625640"/>
            <a:ext cx="6213567" cy="1162591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A5C6-4EB8-4F25-8F2E-15CDCA62BC9E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32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148" y="1971676"/>
            <a:ext cx="8943704" cy="3619228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BD04-9748-47C2-8B35-1D373697C0A1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15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35" y="4453803"/>
            <a:ext cx="11396133" cy="1325563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B1D2-C62D-468C-85C7-1C213F235F67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724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3C8F-4113-4803-9636-FBC6E4B8FE58}" type="datetime1">
              <a:rPr lang="ru-RU" smtClean="0"/>
              <a:t>11.09.2023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50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3F7E908-C55B-413C-92C3-91E10A810B79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69CBA67-4111-43AD-9254-2AE9928DF2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747078"/>
            <a:ext cx="9144000" cy="2215395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>
                <a:alpha val="7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38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им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9218" y="2625640"/>
            <a:ext cx="6213567" cy="1162591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3B00-C49C-4CAB-A4BE-51C063C9CAD6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940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148" y="1971676"/>
            <a:ext cx="8943704" cy="3619228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ADD7-A101-433B-9016-6BE38807D1AB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742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35" y="4453803"/>
            <a:ext cx="11396133" cy="1325563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2AC6-2A10-4013-9A9A-6AAC43C37CE0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873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2F415F">
              <a:alpha val="70000"/>
            </a:srgbClr>
          </a:solidFill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92FD-7D5B-42B9-A6A2-A4CA1ABEEDAF}" type="datetime1">
              <a:rPr lang="ru-RU" smtClean="0"/>
              <a:t>11.09.2023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335" y="1269003"/>
            <a:ext cx="11396133" cy="4907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3333" y="6356352"/>
            <a:ext cx="2743200" cy="365125"/>
          </a:xfrm>
        </p:spPr>
        <p:txBody>
          <a:bodyPr/>
          <a:lstStyle/>
          <a:p>
            <a:fld id="{968A9E53-C2E8-4376-AAEF-7768225327FD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0535" y="6356353"/>
            <a:ext cx="545253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76267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A41E8EC-8564-466E-A051-2ADB1701AE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18605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3BAACBA-BA72-4C50-8C5B-060FEEDE5CE4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69CBA67-4111-43AD-9254-2AE9928DF2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747078"/>
            <a:ext cx="9144000" cy="2215395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>
                <a:alpha val="7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7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0267" y="1269003"/>
            <a:ext cx="5554133" cy="4907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3000" y="1265826"/>
            <a:ext cx="5554133" cy="4907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40268" y="6356353"/>
            <a:ext cx="3141133" cy="365125"/>
          </a:xfrm>
        </p:spPr>
        <p:txBody>
          <a:bodyPr/>
          <a:lstStyle/>
          <a:p>
            <a:fld id="{DAC9A807-75C3-42C7-89FF-9E9E6037131D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76133" y="6356353"/>
            <a:ext cx="50800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33933" y="6356353"/>
            <a:ext cx="2743200" cy="365125"/>
          </a:xfrm>
        </p:spPr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864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402" y="1269000"/>
            <a:ext cx="55753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402" y="2092912"/>
            <a:ext cx="5575300" cy="41260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6497" y="1269000"/>
            <a:ext cx="56027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6497" y="2092912"/>
            <a:ext cx="5602755" cy="4126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67783" y="6356353"/>
            <a:ext cx="2743200" cy="365125"/>
          </a:xfrm>
        </p:spPr>
        <p:txBody>
          <a:bodyPr/>
          <a:lstStyle/>
          <a:p>
            <a:fld id="{AC20303B-6BBB-4AA7-B28E-E30E74070441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88267" y="6356353"/>
            <a:ext cx="535093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2984" y="6356353"/>
            <a:ext cx="2743200" cy="365125"/>
          </a:xfrm>
        </p:spPr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6756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743200" cy="365125"/>
          </a:xfrm>
        </p:spPr>
        <p:txBody>
          <a:bodyPr/>
          <a:lstStyle/>
          <a:p>
            <a:fld id="{C501B766-812E-42EF-A5F1-68672D5F0976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88268" y="6356353"/>
            <a:ext cx="511386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839200" y="6337303"/>
            <a:ext cx="2912533" cy="365125"/>
          </a:xfrm>
        </p:spPr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183717" y="1269859"/>
            <a:ext cx="6568016" cy="4895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269000"/>
            <a:ext cx="4315884" cy="49049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099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35" y="4453803"/>
            <a:ext cx="11396133" cy="1325563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D2A9-F695-446F-9210-676BB68D7D1C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40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335" y="1269003"/>
            <a:ext cx="11396133" cy="490796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3333" y="6356352"/>
            <a:ext cx="2743200" cy="365125"/>
          </a:xfrm>
        </p:spPr>
        <p:txBody>
          <a:bodyPr/>
          <a:lstStyle/>
          <a:p>
            <a:fld id="{756D51D6-824B-403C-ADF1-D55A7218AFBF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0535" y="6356353"/>
            <a:ext cx="545253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76267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A41E8EC-8564-466E-A051-2ADB1701AE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8481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им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9218" y="2625640"/>
            <a:ext cx="6213567" cy="1162591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99CD-48FF-4161-82D1-0FAAABECD428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69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8C7E-CE8B-4AA4-A0AB-0587327F07D5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148" y="1971676"/>
            <a:ext cx="8943704" cy="3619228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0129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9003"/>
            <a:ext cx="11294533" cy="490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690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6CD93-BFA8-482E-A4C7-0D039FFF6AC0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20535" y="6356353"/>
            <a:ext cx="535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08533" y="63500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"/>
            <a:ext cx="12192000" cy="99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047" y="150349"/>
            <a:ext cx="3104953" cy="6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6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68" r:id="rId6"/>
    <p:sldLayoutId id="214748380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10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10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17D7-15BB-4717-A5E9-8AE8DAAD1CBE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4400" y="6356353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6223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087047" y="170894"/>
            <a:ext cx="3104953" cy="6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4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7933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BFBD-A403-49CD-9AB8-4233F2D3AD9E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8267" y="6356353"/>
            <a:ext cx="535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5086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75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818" r:id="rId4"/>
    <p:sldLayoutId id="214748366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7933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DF25-65AB-46A0-A310-0070257F44B7}" type="datetime1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8267" y="6356353"/>
            <a:ext cx="535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5086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32" y="717296"/>
            <a:ext cx="3756002" cy="8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4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c-mining.ru/OPER.php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lutions.1c.ru/catalog/wms4" TargetMode="External"/><Relationship Id="rId13" Type="http://schemas.openxmlformats.org/officeDocument/2006/relationships/hyperlink" Target="http://www.solutions.1c.ru/catalog/ehs_envprot/features" TargetMode="External"/><Relationship Id="rId18" Type="http://schemas.openxmlformats.org/officeDocument/2006/relationships/hyperlink" Target="http://www.solutions.1c.ru/catalog/erp-pm-modul/features" TargetMode="External"/><Relationship Id="rId3" Type="http://schemas.openxmlformats.org/officeDocument/2006/relationships/image" Target="../media/image2.png"/><Relationship Id="rId21" Type="http://schemas.openxmlformats.org/officeDocument/2006/relationships/hyperlink" Target="http://www.solutions.1c.ru/catalog/smeta3" TargetMode="External"/><Relationship Id="rId7" Type="http://schemas.openxmlformats.org/officeDocument/2006/relationships/hyperlink" Target="http://www.solutions.1c.ru/catalog/itil-corp/features" TargetMode="External"/><Relationship Id="rId12" Type="http://schemas.openxmlformats.org/officeDocument/2006/relationships/hyperlink" Target="http://www.solutions.1c.ru/catalog/gps/features" TargetMode="External"/><Relationship Id="rId17" Type="http://schemas.openxmlformats.org/officeDocument/2006/relationships/hyperlink" Target="http://www.1c.ru/news/info.jsp?id=20282" TargetMode="External"/><Relationship Id="rId2" Type="http://schemas.openxmlformats.org/officeDocument/2006/relationships/notesSlide" Target="../notesSlides/notesSlide38.xml"/><Relationship Id="rId16" Type="http://schemas.openxmlformats.org/officeDocument/2006/relationships/hyperlink" Target="http://www.solutions.1c.ru/catalog/ehs_occsaf/features" TargetMode="External"/><Relationship Id="rId20" Type="http://schemas.openxmlformats.org/officeDocument/2006/relationships/hyperlink" Target="http://www.solutions.1c.ru/catalog/product.html?product_id=14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lutions.1c.ru/catalog/erp-pm/features" TargetMode="External"/><Relationship Id="rId11" Type="http://schemas.openxmlformats.org/officeDocument/2006/relationships/hyperlink" Target="http://www.solutions.1c.ru/catalog/kpi" TargetMode="External"/><Relationship Id="rId5" Type="http://schemas.openxmlformats.org/officeDocument/2006/relationships/hyperlink" Target="https://solutions.1c.ru/catalog/gis/features" TargetMode="External"/><Relationship Id="rId15" Type="http://schemas.openxmlformats.org/officeDocument/2006/relationships/hyperlink" Target="http://www.solutions.1c.ru/catalog/ehs_indsaf/features" TargetMode="External"/><Relationship Id="rId10" Type="http://schemas.openxmlformats.org/officeDocument/2006/relationships/hyperlink" Target="http://www.solutions.1c.ru/catalog/asm" TargetMode="External"/><Relationship Id="rId19" Type="http://schemas.openxmlformats.org/officeDocument/2006/relationships/hyperlink" Target="http://www.solutions.1c.ru/catalog/aunerp" TargetMode="External"/><Relationship Id="rId4" Type="http://schemas.openxmlformats.org/officeDocument/2006/relationships/hyperlink" Target="http://www.solutions.1c.ru/catalog/eam2/features" TargetMode="External"/><Relationship Id="rId9" Type="http://schemas.openxmlformats.org/officeDocument/2006/relationships/hyperlink" Target="http://www.solutions.1c.ru/catalog/tms" TargetMode="External"/><Relationship Id="rId14" Type="http://schemas.openxmlformats.org/officeDocument/2006/relationships/hyperlink" Target="http://www.solutions.1c.ru/catalog/ehs_firesaf/features" TargetMode="External"/><Relationship Id="rId22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1c-mining.ru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gdp@sinergo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455" y="308426"/>
            <a:ext cx="904875" cy="8986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8300" y="2259105"/>
            <a:ext cx="8915400" cy="2662519"/>
          </a:xfrm>
          <a:prstGeom prst="rect">
            <a:avLst/>
          </a:prstGeom>
          <a:solidFill>
            <a:srgbClr val="2F415F">
              <a:alpha val="69804"/>
            </a:srgbClr>
          </a:solidFill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возможностей решения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«1С: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Горнодобывающая промышленность 2»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8031316" y="6356352"/>
            <a:ext cx="4021667" cy="379035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  <a:spcAft>
                <a:spcPts val="1200"/>
              </a:spcAft>
            </a:pPr>
            <a:r>
              <a:rPr lang="ru-RU" sz="2000" kern="0" dirty="0"/>
              <a:t>Июль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829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переработки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2141DA-1AF3-4C22-B7CB-791A1DEB4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4" y="1154218"/>
            <a:ext cx="8569231" cy="2853913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5976F5-9A49-4E57-99F4-D264CFB43F89}"/>
              </a:ext>
            </a:extLst>
          </p:cNvPr>
          <p:cNvSpPr txBox="1"/>
          <p:nvPr/>
        </p:nvSpPr>
        <p:spPr>
          <a:xfrm>
            <a:off x="9139800" y="1056679"/>
            <a:ext cx="281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3A5D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отражения факта процесса переработки указывается выпуск продукции и отходов, расход сырья и материалов за смену. Для вида переработки можно настроить почасовой учет.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21AB78-980C-457B-A95F-FCBA20E94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84" y="4141608"/>
            <a:ext cx="5393646" cy="1714647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76C4AD-4AC6-4B05-B0FC-82B363307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37" y="5333612"/>
            <a:ext cx="5498465" cy="1079349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3B56AEE-4DEC-444C-BC76-690E2A33F165}"/>
              </a:ext>
            </a:extLst>
          </p:cNvPr>
          <p:cNvSpPr/>
          <p:nvPr/>
        </p:nvSpPr>
        <p:spPr>
          <a:xfrm>
            <a:off x="3683000" y="2406650"/>
            <a:ext cx="1165225" cy="2095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C6D10D8-EFB2-4F3B-8E17-5E95E8AC6B87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3604261" y="2616200"/>
            <a:ext cx="661352" cy="1525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32B2EB-C99F-420B-910F-BC0BD04F7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448" y="3411897"/>
            <a:ext cx="5274396" cy="3302101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30670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качеством продукции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967A25-E584-4C4C-A694-CCE35CDF5A72}"/>
              </a:ext>
            </a:extLst>
          </p:cNvPr>
          <p:cNvSpPr/>
          <p:nvPr/>
        </p:nvSpPr>
        <p:spPr>
          <a:xfrm>
            <a:off x="558800" y="1376551"/>
            <a:ext cx="40513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отбора проб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и анализ результатов испытаний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формирование паспортов качества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расчет цены продукции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результатам изменения качества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качественных показателей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складам, горным работам, переработке перемещению и поступлению продукции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мониторинг показателей качества продукции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4E1822-DB03-4087-B8C2-0DBFE6554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94" y="1376551"/>
            <a:ext cx="7401003" cy="47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83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оборудованием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BD3BF74-3740-42E7-833A-0CAF31F492B5}"/>
              </a:ext>
            </a:extLst>
          </p:cNvPr>
          <p:cNvSpPr/>
          <p:nvPr/>
        </p:nvSpPr>
        <p:spPr>
          <a:xfrm>
            <a:off x="406400" y="1281510"/>
            <a:ext cx="50556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определение состава оборудования смены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планирование доступности оборудования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показаний счетчиков и наработки оборудования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регламентированные простои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времени работы и простоев оборудования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работы хозяйственного транспорта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и групповая печать путевых листов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анализ данных о времени работы оборудования и простоях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шин на оборудовании и складах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6CD5D7-F4EE-4404-A569-08FE4191F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016" y="1281510"/>
            <a:ext cx="6287485" cy="47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54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67CC2A-CEB7-45C5-9855-9F118504C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65" y="1199762"/>
            <a:ext cx="6861779" cy="413961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работы оборудования и путевые листы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6129" y="1103450"/>
            <a:ext cx="38900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Рабочий стол транспортного диспетчера служит для ввода и анализа информации по работе оборудования за смену. Позволяет фиксировать состав и время работы оборудования, показания счетчиков и наработку, данные табелирования по сотрудникам, расход и заправки ГСМ, выполненные хозяйственные и горные работы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1F8B71-98F8-4198-8617-E251362DD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159" y="3127722"/>
            <a:ext cx="5638800" cy="352275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EFF444-DC55-494E-B016-773FB2B575D6}"/>
              </a:ext>
            </a:extLst>
          </p:cNvPr>
          <p:cNvSpPr/>
          <p:nvPr/>
        </p:nvSpPr>
        <p:spPr>
          <a:xfrm>
            <a:off x="8047253" y="4889101"/>
            <a:ext cx="37278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Для пакетного формирования путевых листов по оборудованию на смену предназначена обработка Формирование путевых листов. </a:t>
            </a:r>
          </a:p>
        </p:txBody>
      </p:sp>
    </p:spTree>
    <p:extLst>
      <p:ext uri="{BB962C8B-B14F-4D97-AF65-F5344CB8AC3E}">
        <p14:creationId xmlns:p14="http://schemas.microsoft.com/office/powerpoint/2010/main" val="374909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и нормирование ГСМ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14031E-9382-493A-ABE9-7BC541DAFB66}"/>
              </a:ext>
            </a:extLst>
          </p:cNvPr>
          <p:cNvSpPr/>
          <p:nvPr/>
        </p:nvSpPr>
        <p:spPr>
          <a:xfrm>
            <a:off x="406401" y="1356577"/>
            <a:ext cx="50418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топлива по оборудованию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регистрация слива ГСМ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оборудованию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поступления, перемещения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 списания ГСМ на складах и топливозаправщиках в разрезе резервуаров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заправок ГСМ по оборудованию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списание ГСМ по видам работ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нормирование расхода ГСМ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 основании данных о планируемых или выполненных технологических операциях горного производства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план-фактный анализ расхода ГСМ  и движения по складам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59D451-08F4-4AA6-AE24-D279FD39A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89" y="1246377"/>
            <a:ext cx="6618902" cy="48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8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отгрузкой продукции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154AB1-B7D4-4825-A7BF-99E9135F1720}"/>
              </a:ext>
            </a:extLst>
          </p:cNvPr>
          <p:cNvSpPr/>
          <p:nvPr/>
        </p:nvSpPr>
        <p:spPr>
          <a:xfrm>
            <a:off x="406400" y="1262361"/>
            <a:ext cx="5689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оперативный учет остатков продукции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 складах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условия отгрузки продукции клиентам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установка лимитов на отгрузку продукции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 помощью выдачи разрешений на отгрузку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формирование талонов на отгрузку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оперативный учет поступления, перемещения, отгрузки и возврата продукции автомобильным, железнодорожными водным транспортом с подключением к весовому оборудованию;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движения вагонов от их поступления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до доставки клиенту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загрузка данных о движении вагонов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из системы ЭТРАН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438A8B-4A92-48B4-910C-D2AC776CF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467" y="1108564"/>
            <a:ext cx="5689600" cy="54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и учет отгрузки продукции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F676A5-84BF-40FA-BBEB-3F56F55A2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144094"/>
            <a:ext cx="5543549" cy="3366607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F85D38-8B95-41D9-AC68-41D98EBCA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053" y="1144094"/>
            <a:ext cx="5543549" cy="2905556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BA69A4-4602-41D3-BDC0-C1E58C8AD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00" y="3369263"/>
            <a:ext cx="7736126" cy="2928782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BB78D8-39F0-48CB-835E-C7306C71A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7057" y="3392488"/>
            <a:ext cx="4697855" cy="3164191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85022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продукции автотранспортом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CD68E5-3DF4-4F9B-BC17-7CE22EB68538}"/>
              </a:ext>
            </a:extLst>
          </p:cNvPr>
          <p:cNvSpPr/>
          <p:nvPr/>
        </p:nvSpPr>
        <p:spPr>
          <a:xfrm>
            <a:off x="406401" y="1641727"/>
            <a:ext cx="40452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контроль максимальной нагрузки на ось автотранспорта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подключение к весовому оборудованию, автоматический учет взвешиваний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операций поступления и отгрузки продукции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перемещение продукции внутри одной организации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возврат продукции потребителям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987B2E-61CC-4126-A253-4E257A8C0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184" y="1200622"/>
            <a:ext cx="6716186" cy="502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7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Анализа и нормирование ГСМ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9779B8-563F-4B36-ACDB-3EA72BED2754}"/>
              </a:ext>
            </a:extLst>
          </p:cNvPr>
          <p:cNvSpPr txBox="1"/>
          <p:nvPr/>
        </p:nvSpPr>
        <p:spPr>
          <a:xfrm>
            <a:off x="8485235" y="1215987"/>
            <a:ext cx="3300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Отчеты по движению и остаткам топлива на оборудовании позволяют проанализировать приход и расход топлива. Нормативный расход топлива с учетом основных производственных характеристик оборудования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EEE0B-0A4F-4255-BC33-DB6ACF1AE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215987"/>
            <a:ext cx="7678350" cy="249104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07EF92-CC50-4693-A97F-D603B60A5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66" y="3968263"/>
            <a:ext cx="5044684" cy="238677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A5D06D-EE60-4E35-A0BF-4CC3ED65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658" y="3974713"/>
            <a:ext cx="3951012" cy="2386777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E7A997-CEA8-44DF-8143-A36782CDC2D1}"/>
              </a:ext>
            </a:extLst>
          </p:cNvPr>
          <p:cNvSpPr/>
          <p:nvPr/>
        </p:nvSpPr>
        <p:spPr>
          <a:xfrm>
            <a:off x="9852078" y="3892650"/>
            <a:ext cx="20986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Анализ движения ГСМ по складам в разрезе поставщиков и получателей ГСМ в весе и объеме, в том числе посменно</a:t>
            </a:r>
          </a:p>
        </p:txBody>
      </p:sp>
    </p:spTree>
    <p:extLst>
      <p:ext uri="{BB962C8B-B14F-4D97-AF65-F5344CB8AC3E}">
        <p14:creationId xmlns:p14="http://schemas.microsoft.com/office/powerpoint/2010/main" val="2284181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железнодорожным транспортом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40767B-3508-4A08-A7CE-456B86CDE5CD}"/>
              </a:ext>
            </a:extLst>
          </p:cNvPr>
          <p:cNvSpPr/>
          <p:nvPr/>
        </p:nvSpPr>
        <p:spPr>
          <a:xfrm>
            <a:off x="458162" y="1266784"/>
            <a:ext cx="4577134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повагонный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учет отгрузки, поступления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перемещения продукции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поступление вагонов на станцию в составе маршрута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передачи вагонов между станциями и путями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погрузка и погрузка вагонов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формирование составов отправки (маршрута) порожних или груженных вагонов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отправки гружённых вагонов контрагенту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финансовые условия отгрузки с учетом пересчёта цены по качеству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учет доставки вагонов грузополучателю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для схем отгрузки продукции без перехода права собственности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EF3CF7-A174-41CA-9B57-5C67324A3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372" y="1437472"/>
            <a:ext cx="6861742" cy="462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8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97745" y="6336098"/>
            <a:ext cx="2743200" cy="365125"/>
          </a:xfrm>
        </p:spPr>
        <p:txBody>
          <a:bodyPr/>
          <a:lstStyle/>
          <a:p>
            <a:fld id="{9A41E8EC-8564-466E-A051-2ADB1701AE4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1С:</a:t>
            </a:r>
            <a:r>
              <a:rPr lang="en-US" dirty="0"/>
              <a:t>ERP </a:t>
            </a:r>
            <a:r>
              <a:rPr lang="ru-RU" dirty="0"/>
              <a:t>Горнодобывающая промышленность 2: функциональные возможности</a:t>
            </a:r>
          </a:p>
        </p:txBody>
      </p:sp>
      <p:sp>
        <p:nvSpPr>
          <p:cNvPr id="29" name="Объект 1"/>
          <p:cNvSpPr txBox="1">
            <a:spLocks/>
          </p:cNvSpPr>
          <p:nvPr/>
        </p:nvSpPr>
        <p:spPr>
          <a:xfrm>
            <a:off x="406399" y="1460467"/>
            <a:ext cx="3409697" cy="5240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ru-RU" sz="1700" kern="0" dirty="0">
                <a:latin typeface="+mn-lt"/>
              </a:rPr>
              <a:t>Совместное отраслевое </a:t>
            </a:r>
            <a:br>
              <a:rPr lang="ru-RU" sz="1700" kern="0" dirty="0">
                <a:latin typeface="+mn-lt"/>
              </a:rPr>
            </a:br>
            <a:r>
              <a:rPr lang="en-US" sz="1700" kern="0" dirty="0">
                <a:latin typeface="+mn-lt"/>
              </a:rPr>
              <a:t>ERP</a:t>
            </a:r>
            <a:r>
              <a:rPr lang="ru-RU" sz="1700" kern="0" dirty="0">
                <a:latin typeface="+mn-lt"/>
              </a:rPr>
              <a:t>-решение фирмы «1С» и компании «Синерго» разработано на базе продукта «1С:</a:t>
            </a:r>
            <a:r>
              <a:rPr lang="en-US" sz="1700" kern="0" dirty="0">
                <a:latin typeface="+mn-lt"/>
              </a:rPr>
              <a:t>ERP</a:t>
            </a:r>
            <a:r>
              <a:rPr lang="ru-RU" sz="1700" kern="0" dirty="0">
                <a:latin typeface="+mn-lt"/>
              </a:rPr>
              <a:t> Управление предприятием</a:t>
            </a:r>
            <a:r>
              <a:rPr lang="en-US" sz="1700" kern="0" dirty="0">
                <a:latin typeface="+mn-lt"/>
              </a:rPr>
              <a:t> </a:t>
            </a:r>
            <a:r>
              <a:rPr lang="ru-RU" sz="1700" kern="0" dirty="0">
                <a:latin typeface="+mn-lt"/>
              </a:rPr>
              <a:t>2»</a:t>
            </a:r>
            <a:r>
              <a:rPr lang="en-US" sz="1700" kern="0" dirty="0">
                <a:latin typeface="+mn-lt"/>
              </a:rPr>
              <a:t> </a:t>
            </a:r>
            <a:r>
              <a:rPr lang="ru-RU" sz="1700" kern="0" dirty="0">
                <a:latin typeface="+mn-lt"/>
              </a:rPr>
              <a:t>и включает все его функциональные возможности.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1700" kern="0" dirty="0">
                <a:latin typeface="+mn-lt"/>
              </a:rPr>
              <a:t>Предназначено для автоматизации </a:t>
            </a:r>
            <a:r>
              <a:rPr lang="ru-RU" sz="1700" b="1" kern="0" dirty="0">
                <a:latin typeface="+mn-lt"/>
              </a:rPr>
              <a:t>оперативного, управленческого и регламентированного учета и планирования деятельности горнодобывающих предприятий</a:t>
            </a:r>
            <a:r>
              <a:rPr lang="ru-RU" sz="1700" kern="0" dirty="0">
                <a:latin typeface="+mn-lt"/>
              </a:rPr>
              <a:t>, осуществляющих </a:t>
            </a:r>
            <a:r>
              <a:rPr lang="ru-RU" sz="1700" b="1" kern="0" dirty="0">
                <a:latin typeface="+mn-lt"/>
              </a:rPr>
              <a:t>добычу открытым </a:t>
            </a:r>
            <a:r>
              <a:rPr lang="ru-RU" sz="1700" kern="0" dirty="0">
                <a:latin typeface="+mn-lt"/>
              </a:rPr>
              <a:t>и </a:t>
            </a:r>
            <a:r>
              <a:rPr lang="ru-RU" sz="1700" b="1" kern="0" dirty="0">
                <a:latin typeface="+mn-lt"/>
              </a:rPr>
              <a:t>подземным </a:t>
            </a:r>
            <a:r>
              <a:rPr lang="ru-RU" sz="1700" kern="0" dirty="0">
                <a:latin typeface="+mn-lt"/>
              </a:rPr>
              <a:t>способом, а также </a:t>
            </a:r>
            <a:r>
              <a:rPr lang="ru-RU" sz="1700" b="1" kern="0" dirty="0">
                <a:latin typeface="+mn-lt"/>
              </a:rPr>
              <a:t>переработку</a:t>
            </a:r>
            <a:r>
              <a:rPr lang="ru-RU" sz="1700" kern="0" dirty="0">
                <a:latin typeface="+mn-lt"/>
              </a:rPr>
              <a:t>, </a:t>
            </a:r>
            <a:r>
              <a:rPr lang="ru-RU" sz="1700" b="1" kern="0" dirty="0">
                <a:latin typeface="+mn-lt"/>
              </a:rPr>
              <a:t>обогащение</a:t>
            </a:r>
            <a:r>
              <a:rPr lang="ru-RU" sz="1700" kern="0" dirty="0">
                <a:latin typeface="+mn-lt"/>
              </a:rPr>
              <a:t> и </a:t>
            </a:r>
            <a:r>
              <a:rPr lang="ru-RU" sz="1700" b="1" kern="0" dirty="0">
                <a:latin typeface="+mn-lt"/>
              </a:rPr>
              <a:t>отгрузку</a:t>
            </a:r>
            <a:r>
              <a:rPr lang="ru-RU" sz="1700" kern="0" dirty="0">
                <a:latin typeface="+mn-lt"/>
              </a:rPr>
              <a:t> полезных ископаемых.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197" y="1460467"/>
            <a:ext cx="7920000" cy="45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01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водным транспортом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F06EFA2-4E58-4F34-9EB1-C4B456F70700}"/>
              </a:ext>
            </a:extLst>
          </p:cNvPr>
          <p:cNvSpPr/>
          <p:nvPr/>
        </p:nvSpPr>
        <p:spPr>
          <a:xfrm>
            <a:off x="546100" y="1536174"/>
            <a:ext cx="453857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операций отгрузки и перемещения продукции водным транспортом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возможность выбора способа расчета массы груза: расчет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оснастке судна и взвешиванием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автоматический расчет значения веса груза в судне и пересчетом его в количество номенклатуры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формирование формы ГУ-30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анализ оперативной отгрузки продукции за определенный период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FA330A-99D9-4C3B-A6E0-121C2A079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277" y="1226165"/>
            <a:ext cx="6476190" cy="4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44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времени работы сотрудников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400" y="1535839"/>
            <a:ext cx="550308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рабочего времени сотрудников,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т.ч. в разрезе оборудования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планирование расстановки сотрудников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оборудованию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автоматическое формирование табеля рабочего времени на основании данных учета времени работы сотрудников и оборудования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состава бригад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регистрация выработки сотрудников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анализ отработанного сотрудниками времени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подготовка данных для расчета сдельной заработной платы и премий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737E66-4B6B-4B76-A86B-F37531DAB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467" y="1099208"/>
            <a:ext cx="5800000" cy="5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94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A5D80"/>
                </a:solidFill>
              </a:rPr>
              <a:t>Отражение оперативного учета </a:t>
            </a:r>
            <a:br>
              <a:rPr lang="ru-RU" dirty="0">
                <a:solidFill>
                  <a:srgbClr val="3A5D80"/>
                </a:solidFill>
              </a:rPr>
            </a:br>
            <a:r>
              <a:rPr lang="ru-RU" dirty="0">
                <a:solidFill>
                  <a:srgbClr val="3A5D80"/>
                </a:solidFill>
              </a:rPr>
              <a:t>в управленческом учете</a:t>
            </a: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3259130285"/>
              </p:ext>
            </p:extLst>
          </p:nvPr>
        </p:nvGraphicFramePr>
        <p:xfrm>
          <a:off x="-677551" y="1199617"/>
          <a:ext cx="7188079" cy="5314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EB6E43-F131-47A7-A617-DC2D604627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11" y="1644033"/>
            <a:ext cx="6375159" cy="4426028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353753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сотрудниками </a:t>
            </a:r>
            <a:br>
              <a:rPr lang="ru-RU" dirty="0"/>
            </a:br>
            <a:r>
              <a:rPr lang="ru-RU" dirty="0"/>
              <a:t>и расчет заработной платы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399" y="1172040"/>
            <a:ext cx="1106524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Проведение взаиморасчетов с персоналом в наличной и безналичной форме, управление задолженностью по сотрудникам.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Анализ начисленной заработной платы с использованием внутренней </a:t>
            </a:r>
            <a:b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аналитической отчетности.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Получение унифицированных отчетных форм.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Исчисление регламентированных законодательством налогов и отчислений </a:t>
            </a:r>
            <a:b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с фонда оплаты труда.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Формирование </a:t>
            </a:r>
            <a:b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регламентированной отчетности </a:t>
            </a:r>
            <a:b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по заработной плате, </a:t>
            </a:r>
            <a:b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как сводной, так и </a:t>
            </a:r>
            <a:b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персонифицированной.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Электронный обмен </a:t>
            </a:r>
            <a:b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с налоговыми органами.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"/>
          <a:stretch>
            <a:fillRect/>
          </a:stretch>
        </p:blipFill>
        <p:spPr bwMode="auto">
          <a:xfrm>
            <a:off x="1131966" y="7367335"/>
            <a:ext cx="10323304" cy="272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86" y="3620719"/>
            <a:ext cx="6995081" cy="291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03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Организация ремонтов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801" y="1144588"/>
            <a:ext cx="571098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Ведение учета объектов ремонта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Классификация объектов ремонта по признакам общности состава паспортных характеристик, показателей наработки, видов ремонта, режимов эксплуатации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Отслеживание состояния объектов ремонта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их принадлежность и расположение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Объекты ремонта могут быть вложенными или узлами других объемов ремонта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Ремонтное производство и планирование запасов по результатам дефектации с учетом вероятности различных исходов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процессе эксплуатации объектов ремонта в систему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вводятся данные о наработках и обнаруженных дефектах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Регистрация дефектов в журнале позволяет производить анализ и организовывать проведение плановых и внеплановых ремонтных мероприятий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EC2E31B-9FF0-4322-BD3B-FAD5AE0F6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565530"/>
            <a:ext cx="5333999" cy="2973383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2BAB2813-32CA-43C7-8287-08D977C7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144587"/>
            <a:ext cx="5333999" cy="2202337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35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затратами и расчет себестоимости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06399" y="1226916"/>
            <a:ext cx="6445813" cy="5494560"/>
          </a:xfrm>
        </p:spPr>
        <p:txBody>
          <a:bodyPr>
            <a:noAutofit/>
          </a:bodyPr>
          <a:lstStyle/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b="1" dirty="0">
                <a:latin typeface="+mn-lt"/>
                <a:cs typeface="+mn-cs"/>
              </a:rPr>
              <a:t>Контроль за материальными потоками </a:t>
            </a:r>
            <a:r>
              <a:rPr lang="ru-RU" altLang="ru-RU" sz="1900" dirty="0">
                <a:latin typeface="+mn-lt"/>
                <a:cs typeface="+mn-cs"/>
              </a:rPr>
              <a:t>и потреблением ресурсов</a:t>
            </a:r>
            <a:r>
              <a:rPr lang="en-US" altLang="ru-RU" sz="1900" dirty="0">
                <a:latin typeface="+mn-lt"/>
                <a:cs typeface="+mn-cs"/>
              </a:rPr>
              <a:t>.</a:t>
            </a:r>
            <a:r>
              <a:rPr lang="ru-RU" altLang="ru-RU" sz="1900" dirty="0">
                <a:latin typeface="+mn-lt"/>
                <a:cs typeface="+mn-cs"/>
              </a:rPr>
              <a:t> </a:t>
            </a:r>
          </a:p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+mn-lt"/>
                <a:cs typeface="+mn-cs"/>
              </a:rPr>
              <a:t>Учет затрат и расчет себестоимости продукции на основе данных оперативного учета</a:t>
            </a:r>
            <a:r>
              <a:rPr lang="en-US" altLang="ru-RU" sz="1900" dirty="0">
                <a:latin typeface="+mn-lt"/>
                <a:cs typeface="+mn-cs"/>
              </a:rPr>
              <a:t>.</a:t>
            </a:r>
            <a:r>
              <a:rPr lang="ru-RU" altLang="ru-RU" sz="1900" dirty="0">
                <a:latin typeface="+mn-lt"/>
                <a:cs typeface="+mn-cs"/>
              </a:rPr>
              <a:t> </a:t>
            </a:r>
          </a:p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b="1" dirty="0">
                <a:latin typeface="+mn-lt"/>
                <a:cs typeface="+mn-cs"/>
              </a:rPr>
              <a:t>Учет фактических затрат предприятия по видам деятельности</a:t>
            </a:r>
            <a:r>
              <a:rPr lang="ru-RU" altLang="ru-RU" sz="1900" dirty="0">
                <a:latin typeface="+mn-lt"/>
                <a:cs typeface="+mn-cs"/>
              </a:rPr>
              <a:t> в необходимых разрезах в натуральном и стоимостном измерении</a:t>
            </a:r>
            <a:r>
              <a:rPr lang="en-US" altLang="ru-RU" sz="1900" dirty="0">
                <a:latin typeface="+mn-lt"/>
                <a:cs typeface="+mn-cs"/>
              </a:rPr>
              <a:t>.</a:t>
            </a:r>
            <a:r>
              <a:rPr lang="ru-RU" altLang="ru-RU" sz="1900" dirty="0">
                <a:latin typeface="+mn-lt"/>
                <a:cs typeface="+mn-cs"/>
              </a:rPr>
              <a:t> </a:t>
            </a:r>
          </a:p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+mn-lt"/>
                <a:cs typeface="+mn-cs"/>
              </a:rPr>
              <a:t>Оперативный количественный учет ресурсов в незавершенном производстве</a:t>
            </a:r>
            <a:r>
              <a:rPr lang="en-US" altLang="ru-RU" sz="1900" dirty="0">
                <a:latin typeface="+mn-lt"/>
                <a:cs typeface="+mn-cs"/>
              </a:rPr>
              <a:t>.</a:t>
            </a:r>
            <a:r>
              <a:rPr lang="ru-RU" altLang="ru-RU" sz="1900" dirty="0">
                <a:latin typeface="+mn-lt"/>
                <a:cs typeface="+mn-cs"/>
              </a:rPr>
              <a:t> </a:t>
            </a:r>
          </a:p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+mn-lt"/>
                <a:cs typeface="+mn-cs"/>
              </a:rPr>
              <a:t>Учет фактических остатков незавершенного производства на конец отчетного периода в необходимых разрезах</a:t>
            </a:r>
            <a:r>
              <a:rPr lang="en-US" altLang="ru-RU" sz="1900" dirty="0">
                <a:latin typeface="+mn-lt"/>
                <a:cs typeface="+mn-cs"/>
              </a:rPr>
              <a:t>.</a:t>
            </a:r>
            <a:r>
              <a:rPr lang="ru-RU" altLang="ru-RU" sz="1900" dirty="0">
                <a:latin typeface="+mn-lt"/>
                <a:cs typeface="+mn-cs"/>
              </a:rPr>
              <a:t> </a:t>
            </a:r>
          </a:p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b="1" dirty="0">
                <a:latin typeface="+mn-lt"/>
                <a:cs typeface="+mn-cs"/>
              </a:rPr>
              <a:t>Различные способы распределения затрат на себестоимость</a:t>
            </a:r>
            <a:r>
              <a:rPr lang="ru-RU" altLang="ru-RU" sz="1900" dirty="0">
                <a:latin typeface="+mn-lt"/>
                <a:cs typeface="+mn-cs"/>
              </a:rPr>
              <a:t> выпускаемой продукции и выполняемых работ, на производственные затраты, направления деятельности, на расходы будущих периодов</a:t>
            </a:r>
            <a:r>
              <a:rPr lang="en-US" altLang="ru-RU" sz="1900" dirty="0">
                <a:latin typeface="+mn-lt"/>
                <a:cs typeface="+mn-cs"/>
              </a:rPr>
              <a:t>.</a:t>
            </a:r>
            <a:r>
              <a:rPr lang="ru-RU" altLang="ru-RU" sz="1900" dirty="0">
                <a:latin typeface="+mn-lt"/>
                <a:cs typeface="+mn-cs"/>
              </a:rPr>
              <a:t> </a:t>
            </a:r>
          </a:p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+mn-lt"/>
                <a:cs typeface="+mn-cs"/>
              </a:rPr>
              <a:t>Расчет фактической себестоимости выпуска за период</a:t>
            </a:r>
            <a:r>
              <a:rPr lang="en-US" altLang="ru-RU" sz="1900" dirty="0">
                <a:latin typeface="+mn-lt"/>
                <a:cs typeface="+mn-cs"/>
              </a:rPr>
              <a:t>.</a:t>
            </a:r>
            <a:r>
              <a:rPr lang="ru-RU" altLang="ru-RU" sz="1900" dirty="0">
                <a:latin typeface="+mn-lt"/>
                <a:cs typeface="+mn-cs"/>
              </a:rPr>
              <a:t> </a:t>
            </a:r>
          </a:p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b="1" dirty="0">
                <a:latin typeface="+mn-lt"/>
                <a:cs typeface="+mn-cs"/>
              </a:rPr>
              <a:t>Предоставление данных о структуре себестоимости выпуска</a:t>
            </a:r>
            <a:r>
              <a:rPr lang="en-US" altLang="ru-RU" sz="1900" b="1" dirty="0">
                <a:latin typeface="+mn-lt"/>
                <a:cs typeface="+mn-cs"/>
              </a:rPr>
              <a:t>.</a:t>
            </a:r>
            <a:endParaRPr lang="ru-RU" altLang="ru-RU" sz="1900" b="1" dirty="0">
              <a:latin typeface="+mn-lt"/>
              <a:cs typeface="+mn-cs"/>
            </a:endParaRPr>
          </a:p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b="1" dirty="0">
                <a:latin typeface="+mn-lt"/>
                <a:cs typeface="+mn-cs"/>
              </a:rPr>
              <a:t>Детализация рассчитанной себестоимости до объема исходных затрат </a:t>
            </a:r>
            <a:r>
              <a:rPr lang="ru-RU" altLang="ru-RU" sz="1900" dirty="0">
                <a:latin typeface="+mn-lt"/>
                <a:cs typeface="+mn-cs"/>
              </a:rPr>
              <a:t>вне зависимости от количества переделов производственного процесса.</a:t>
            </a:r>
          </a:p>
        </p:txBody>
      </p:sp>
      <p:pic>
        <p:nvPicPr>
          <p:cNvPr id="7" name="Picture 12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12" y="1718553"/>
            <a:ext cx="4621539" cy="368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270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финансами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398" y="1223970"/>
            <a:ext cx="6248401" cy="5489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Учет кредитов, депозитов и займов.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</a:rPr>
              <a:t>Эквайринг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(платежные карты).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Гибкие инструменты для ведения платежного календаря.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Аналитическая отчетность по движению денежных средств.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Отложенное отражение проводок в учете. 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Привязка проводок к документам без трансформации. 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Создание документов по типовым операциям.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</a:rPr>
              <a:t>Аудируемость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данных.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Регистрация нефинансовых показателей.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Генератор финансовых отчетов.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Представлена настроенная методическая модель: план счетов, шаблоны проводок, финансовые отчеты по МСФО.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Валютные операции и валютный контроль через 1С:ДиректБанк.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Выполнение обязательных функций в соответствии с 275-ФЗ.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99" y="1610785"/>
            <a:ext cx="5291667" cy="4262967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04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финансами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" y="3137845"/>
            <a:ext cx="10800000" cy="289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680307" y="1269003"/>
            <a:ext cx="4929101" cy="1457331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+mn-lt"/>
                <a:cs typeface="+mn-cs"/>
              </a:rPr>
              <a:t>Существует возможность формирования статей отчетности по МСФО способом трансформации проводок, сделанных по принципам РСБУ</a:t>
            </a:r>
            <a:r>
              <a:rPr lang="en-US" altLang="ru-RU" dirty="0">
                <a:latin typeface="+mn-lt"/>
                <a:cs typeface="+mn-cs"/>
              </a:rPr>
              <a:t>.</a:t>
            </a:r>
            <a:endParaRPr lang="ru-RU" altLang="ru-RU" dirty="0">
              <a:latin typeface="+mn-lt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601884" y="1269003"/>
            <a:ext cx="5173884" cy="1499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+mn-lt"/>
                <a:cs typeface="+mn-cs"/>
              </a:rPr>
              <a:t>Факты хозяйственной деятельности фиксируются документами оперативного учета, в финансовом учете формируются проводки как по принципам РСБУ, так и по МСФО, отсутствует двойной ввод данных</a:t>
            </a:r>
            <a:r>
              <a:rPr lang="en-US" altLang="ru-RU" dirty="0">
                <a:latin typeface="+mn-lt"/>
                <a:cs typeface="+mn-cs"/>
              </a:rPr>
              <a:t>.</a:t>
            </a:r>
            <a:endParaRPr lang="ru-RU" altLang="ru-RU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732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финансами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601883" y="1269003"/>
            <a:ext cx="10688417" cy="877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dirty="0">
                <a:latin typeface="+mn-lt"/>
                <a:cs typeface="+mn-cs"/>
              </a:rPr>
              <a:t>Агрегирование отчетности по МСФО, расширение</a:t>
            </a:r>
            <a:r>
              <a:rPr lang="en-US" altLang="ru-RU" dirty="0">
                <a:latin typeface="+mn-lt"/>
                <a:cs typeface="+mn-cs"/>
              </a:rPr>
              <a:t> </a:t>
            </a:r>
            <a:r>
              <a:rPr lang="ru-RU" altLang="ru-RU" dirty="0">
                <a:latin typeface="+mn-lt"/>
                <a:cs typeface="+mn-cs"/>
              </a:rPr>
              <a:t>возможностей с использованием </a:t>
            </a:r>
            <a:r>
              <a:rPr lang="ru-RU" altLang="ru-RU" b="1" dirty="0">
                <a:latin typeface="+mn-lt"/>
                <a:cs typeface="+mn-cs"/>
              </a:rPr>
              <a:t>1С:Управление холдингом 8</a:t>
            </a:r>
            <a:endParaRPr lang="ru-RU" altLang="ru-RU" dirty="0">
              <a:latin typeface="+mn-lt"/>
              <a:cs typeface="+mn-cs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E791E45-E99A-48A1-B144-1CC2ED6C1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82" y="2361203"/>
            <a:ext cx="10203718" cy="399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76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финансами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20" y="1579550"/>
            <a:ext cx="7829013" cy="445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6399" y="1262649"/>
            <a:ext cx="367792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</a:rPr>
              <a:t>Возможности для руководителей и специалистов финансовых служб: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эффективный финансовый анализ деятельности предприятия;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экономически обоснованное управление развитием бизнеса;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оптимизация направлений деятельности;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учет финансовых результатов в разрезе направлений деятельности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85469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504" y="1955751"/>
            <a:ext cx="4544963" cy="349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06400" y="1410787"/>
            <a:ext cx="7036325" cy="5261763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ru-RU" altLang="ru-RU" sz="2400" b="1" dirty="0">
                <a:solidFill>
                  <a:srgbClr val="333F50"/>
                </a:solidFill>
                <a:latin typeface="+mn-lt"/>
              </a:rPr>
              <a:t>Руководителям предприятия: </a:t>
            </a:r>
          </a:p>
          <a:p>
            <a:pPr marL="352425" indent="0">
              <a:lnSpc>
                <a:spcPct val="80000"/>
              </a:lnSpc>
              <a:spcBef>
                <a:spcPts val="0"/>
              </a:spcBef>
              <a:buClr>
                <a:srgbClr val="233E59"/>
              </a:buClr>
              <a:buNone/>
            </a:pPr>
            <a:r>
              <a:rPr lang="ru-RU" altLang="ru-RU" sz="2400" dirty="0">
                <a:solidFill>
                  <a:srgbClr val="333F50"/>
                </a:solidFill>
                <a:latin typeface="+mn-lt"/>
              </a:rPr>
              <a:t>возможности для анализа, гибкого управления ресурсами компании, повышения эффективности и конкурентоспособности.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ru-RU" altLang="ru-RU" sz="2400" b="1" dirty="0">
                <a:solidFill>
                  <a:srgbClr val="333F50"/>
                </a:solidFill>
                <a:latin typeface="+mn-lt"/>
              </a:rPr>
              <a:t>Руководителям подразделений и менеджеров: </a:t>
            </a:r>
          </a:p>
          <a:p>
            <a:pPr marL="352425" indent="0">
              <a:lnSpc>
                <a:spcPct val="80000"/>
              </a:lnSpc>
              <a:spcBef>
                <a:spcPts val="0"/>
              </a:spcBef>
              <a:buClr>
                <a:srgbClr val="233E59"/>
              </a:buClr>
              <a:buNone/>
            </a:pPr>
            <a:r>
              <a:rPr lang="ru-RU" altLang="ru-RU" sz="2400" dirty="0">
                <a:solidFill>
                  <a:srgbClr val="333F50"/>
                </a:solidFill>
                <a:latin typeface="+mn-lt"/>
              </a:rPr>
              <a:t>инструменты, позволяющие повысить эффективность ежедневной работы по своим направлениям.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ru-RU" altLang="ru-RU" sz="2400" b="1" dirty="0">
                <a:solidFill>
                  <a:srgbClr val="333F50"/>
                </a:solidFill>
                <a:latin typeface="+mn-lt"/>
              </a:rPr>
              <a:t>Работникам учетных служб:</a:t>
            </a:r>
          </a:p>
          <a:p>
            <a:pPr marL="352425" indent="0">
              <a:lnSpc>
                <a:spcPct val="80000"/>
              </a:lnSpc>
              <a:spcBef>
                <a:spcPts val="0"/>
              </a:spcBef>
              <a:spcAft>
                <a:spcPct val="50000"/>
              </a:spcAft>
              <a:buClr>
                <a:srgbClr val="233E59"/>
              </a:buClr>
              <a:buNone/>
            </a:pPr>
            <a:r>
              <a:rPr lang="ru-RU" altLang="ru-RU" sz="2400" dirty="0">
                <a:solidFill>
                  <a:srgbClr val="333F50"/>
                </a:solidFill>
                <a:latin typeface="+mn-lt"/>
              </a:rPr>
              <a:t>средства для автоматизированного ведения оперативного учета в удобном современном интерфейсе.</a:t>
            </a:r>
          </a:p>
          <a:p>
            <a:pPr marL="0" indent="0">
              <a:lnSpc>
                <a:spcPct val="80000"/>
              </a:lnSpc>
              <a:spcAft>
                <a:spcPct val="50000"/>
              </a:spcAft>
              <a:buClr>
                <a:srgbClr val="233E59"/>
              </a:buClr>
              <a:buNone/>
            </a:pPr>
            <a:endParaRPr lang="ru-RU" altLang="ru-RU" dirty="0">
              <a:solidFill>
                <a:srgbClr val="333F50"/>
              </a:solidFill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</p:spPr>
        <p:txBody>
          <a:bodyPr>
            <a:noAutofit/>
          </a:bodyPr>
          <a:lstStyle/>
          <a:p>
            <a:r>
              <a:rPr lang="ru-RU" dirty="0"/>
              <a:t>Возможности для основных групп пользователей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11327" y="4542375"/>
            <a:ext cx="8372058" cy="1948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dirty="0">
              <a:latin typeface="+mn-lt"/>
            </a:endParaRPr>
          </a:p>
          <a:p>
            <a:pPr>
              <a:lnSpc>
                <a:spcPct val="80000"/>
              </a:lnSpc>
            </a:pPr>
            <a:endParaRPr lang="ru-RU" alt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34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Бюджетирование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0308" y="1445032"/>
            <a:ext cx="5505691" cy="38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Настраиваемые виды бюджетов и расширенная аналитика.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</a:rPr>
              <a:t>Моделирование сценариев.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Управление бюджетным процессом.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Поддержка нескольких валют. 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</a:rPr>
              <a:t>Табличные формы ввода и корректировки. 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</a:rPr>
              <a:t>Экономический прогноз. 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Анализ достижения плановых показателей. 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Составление сводной отчетности по результатам мониторинга. 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Расширенный финансовый анализ.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79C6642-17DE-4F94-81ED-52918A455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2632"/>
            <a:ext cx="5624668" cy="4795837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43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Регламентированный учет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93" y="2360433"/>
            <a:ext cx="7235274" cy="354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0151" y="1257305"/>
            <a:ext cx="11111697" cy="925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</a:rPr>
              <a:t>Удобный функционал для автоматизации бухгалтерского и налогового учета, включая подготовку обязательной (регламентированной) отчетности в организации в соответствии с действующим законодательством Российской Федерации.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151" y="2182943"/>
            <a:ext cx="3939252" cy="433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</a:rPr>
              <a:t>Поддерживает бухгалтерский и налоговый учет деятельности организаций с обособленными подразделениями, как выделенными, так и не выделенными на отдельный баланс.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</a:rPr>
              <a:t>Состав счетов, организация аналитического, валютного, количественного учета на счетах соответствуют требованиям законодательства по ведению бухгалтерского учета и отражению данных в отчетности. </a:t>
            </a:r>
          </a:p>
        </p:txBody>
      </p:sp>
    </p:spTree>
    <p:extLst>
      <p:ext uri="{BB962C8B-B14F-4D97-AF65-F5344CB8AC3E}">
        <p14:creationId xmlns:p14="http://schemas.microsoft.com/office/powerpoint/2010/main" val="2235623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Отправка отчетности через Интернет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2088" y="1181498"/>
            <a:ext cx="1116464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Встроен функционал для работы с сервисом “1С-Отчетность”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, который позволяет отправлять регламентированную отчетность в контролирующие органы: ФНС, ПФР, ФСС, Росстат через Интернет непосредственно из программы без переключения на другие приложения и повторного заполнения форм. 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Сверки с налоговой (запросы ИОН).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Сверки с ПФР (запросы ИОС).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Отправка реестров больничных листов в ФСС.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Получение требований и уведомлений.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Отправка электронных документов в ответ на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требования ФНС.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Получение выписок ЕГРЮЛ/ЕГРИП.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Возможность формирования пакетов с отчетностью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в формате для банков и прочих получателей.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</a:rPr>
              <a:t>Ретроконверсия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(процесс перевода ПФР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бумажного архива в электронный вид).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Отправка уведомлений о контролируемых сделках.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Онлайн-проверка регламентированных отчетов.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64" y="2685412"/>
            <a:ext cx="4762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7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взаимоотношениями с клиентами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56" y="2309012"/>
            <a:ext cx="7560000" cy="392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2445" y="2309012"/>
            <a:ext cx="376508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формирование стратегии отношений с партнерами;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бизнес-процессы организации взаимодействия с клиентами;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досье клиента, партнера;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претензионная работа;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мониторинг исполнения сделок;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расширенный анализ показателей работы менеджеров.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399" y="1190836"/>
            <a:ext cx="1156225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Позволяет оперативно реагировать на запросы клиентов, четко планировать взаимодействие с ними, оценивать результаты различных маркетинговых мероприятий по привлечению клиентов.</a:t>
            </a:r>
          </a:p>
          <a:p>
            <a:pPr>
              <a:spcAft>
                <a:spcPts val="600"/>
              </a:spcAft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Строить систему взаимоотношений, оптимально организовывая работу с различными категориями клиентов.</a:t>
            </a:r>
          </a:p>
        </p:txBody>
      </p:sp>
    </p:spTree>
    <p:extLst>
      <p:ext uri="{BB962C8B-B14F-4D97-AF65-F5344CB8AC3E}">
        <p14:creationId xmlns:p14="http://schemas.microsoft.com/office/powerpoint/2010/main" val="738058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продажами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6092" y="1274949"/>
            <a:ext cx="554990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Расширенное управление заказами клиентов, типовые и индивидуальные правила продаж,  соглашения.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Возможность фиксировать историю переговоров с клиентом по определению состава и условий продаж.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Планирование поступление выручки по дням, контроль соблюдения клиентом оговоренных сроков оплаты.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Раздельный учет по партнерам (управленческий учет) и контрагентам (регламентированный учет).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Автоматический контроль лимита задолженности.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Инвентаризация взаиморасчетов.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17" y="1308552"/>
            <a:ext cx="5580000" cy="2267367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work\04_Информационный буклет\Версия 2015_09\page_19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17" y="3821800"/>
            <a:ext cx="5580000" cy="1927460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76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закупками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6092" y="1274949"/>
            <a:ext cx="1099991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Оперативное планирование закупок на основании планов продаж, планов производства и неисполненных заказов покупателей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Оформление заказов поставщикам и контроль их исполнения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Регистрация и анализ выполнения дополнительных условий по договорам с фиксированными номенклатурными позициями,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объемами и сроками поставок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Поддержка различных схем приема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товаров от поставщиков, в т.ч. прием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на реализацию и получение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давальческого сырья и материалов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Оформление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</a:rPr>
              <a:t>неотфактурованных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поставок с использованием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складских ордеров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Анализ потребностей склада и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производства в товарах, готовой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продукции и материалах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Управление обеспечением и контроль обеспечения заказов выполняется с нужной детализацией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(до заказа, до назначения производимой продукции, до направления    деятельности).</a:t>
            </a:r>
          </a:p>
        </p:txBody>
      </p:sp>
      <p:pic>
        <p:nvPicPr>
          <p:cNvPr id="6" name="Picture 6" descr="C:\work\04_Информационный буклет\Версия 2015_09\page_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32" y="2740137"/>
            <a:ext cx="7117535" cy="3236810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26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складом и запасами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991" y="1047750"/>
            <a:ext cx="8356609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сложная иерархическая структура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складов;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управление ячеистым складом;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обособленный учет по заказам –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резервирование потребностей;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упрощенное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и расширенное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поддержание запасов на складе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мобильные рабочие места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работников складов;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учет многооборотной тары; 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управление инвентаризацией товаров; </a:t>
            </a:r>
            <a:endParaRPr lang="en-US" alt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управление 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перемещением товаров между складами и помещениями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статистический анализ запасов, хранение результатов ABC/XYZ анализа;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расчет прогнозируемого спроса;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учет товаров на складах в разрезе серий и сроков годности;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управление доставкой;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товарный календарь.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34D8209-78C7-4DF4-9839-B1C61F80F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1074738"/>
            <a:ext cx="6891867" cy="316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F5F5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420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7872"/>
            <a:ext cx="5553158" cy="367168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Интеграция с «1С:Горнодобывающая промышленность 2. Оперативный учет»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6110" y="1027021"/>
            <a:ext cx="8404485" cy="539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304961"/>
                </a:solidFill>
              </a:rPr>
              <a:t>В Центральном офисе – «1С:ERP Горнодобывающая промышленность 2» или «1С:ERP. Управление холдингом + </a:t>
            </a:r>
            <a:br>
              <a:rPr lang="ru-RU" sz="2000" b="1" dirty="0">
                <a:solidFill>
                  <a:srgbClr val="304961"/>
                </a:solidFill>
              </a:rPr>
            </a:br>
            <a:r>
              <a:rPr lang="ru-RU" sz="2000" b="1" dirty="0">
                <a:solidFill>
                  <a:srgbClr val="304961"/>
                </a:solidFill>
              </a:rPr>
              <a:t>Модуль 1С:Горнодобывающая промышленность 2»: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04961"/>
                </a:solidFill>
              </a:rPr>
              <a:t>Управленческий учет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04961"/>
                </a:solidFill>
              </a:rPr>
              <a:t>Снабжение и закупки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04961"/>
                </a:solidFill>
              </a:rPr>
              <a:t>Регламентированный учет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04961"/>
                </a:solidFill>
              </a:rPr>
              <a:t>Бюджетирование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04961"/>
                </a:solidFill>
              </a:rPr>
              <a:t>Казначейство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04961"/>
                </a:solidFill>
              </a:rPr>
              <a:t>Оперативный учет + Организация ремонтов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04961"/>
                </a:solidFill>
              </a:rPr>
              <a:t>Кадры и заработная плата</a:t>
            </a:r>
          </a:p>
          <a:p>
            <a:pPr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304961"/>
                </a:solidFill>
              </a:rPr>
              <a:t>На производственных площадках – </a:t>
            </a:r>
            <a:br>
              <a:rPr lang="ru-RU" sz="2000" b="1" dirty="0">
                <a:solidFill>
                  <a:srgbClr val="304961"/>
                </a:solidFill>
              </a:rPr>
            </a:br>
            <a:r>
              <a:rPr lang="ru-RU" sz="2000" b="1" dirty="0">
                <a:solidFill>
                  <a:srgbClr val="304961"/>
                </a:solidFill>
              </a:rPr>
              <a:t>«1С:Горнодобывающая промышленность 2. Оперативный учет»</a:t>
            </a:r>
            <a:r>
              <a:rPr lang="ru-RU" sz="2000" b="1" baseline="30000" dirty="0">
                <a:solidFill>
                  <a:srgbClr val="304961"/>
                </a:solidFill>
              </a:rPr>
              <a:t>*</a:t>
            </a:r>
            <a:r>
              <a:rPr lang="ru-RU" sz="2000" b="1" dirty="0">
                <a:solidFill>
                  <a:srgbClr val="304961"/>
                </a:solidFill>
              </a:rPr>
              <a:t>: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04961"/>
                </a:solidFill>
              </a:rPr>
              <a:t>Оперативный учет + Организация ремонтов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6110" y="6480182"/>
            <a:ext cx="3718069" cy="295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ru-RU" sz="1200" dirty="0">
                <a:solidFill>
                  <a:srgbClr val="304961"/>
                </a:solidFill>
              </a:rPr>
              <a:t>*Подробнее о продукте: </a:t>
            </a:r>
            <a:r>
              <a:rPr lang="en-US" sz="1200" dirty="0">
                <a:solidFill>
                  <a:srgbClr val="304961"/>
                </a:solidFill>
                <a:hlinkClick r:id="rId4"/>
              </a:rPr>
              <a:t>http://1c-mining.ru/OPER.php</a:t>
            </a:r>
            <a:endParaRPr lang="ru-RU" sz="1200" dirty="0">
              <a:solidFill>
                <a:srgbClr val="3049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37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Интеграция с «1С:Документооборот»</a:t>
            </a:r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2511427"/>
            <a:ext cx="4978049" cy="3737766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406400" y="1127637"/>
            <a:ext cx="1142964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ru-RU" altLang="ru-RU" sz="19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Интеграция с «1С:Документооборот» сэкономит время и избавит от перехода из одной информационной базы в другую: </a:t>
            </a: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карточках другой конфигурации или приложении будут доступны гиперссылки, обеспечивающие </a:t>
            </a:r>
            <a:r>
              <a:rPr lang="ru-RU" altLang="ru-RU" sz="19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доступ к любым учетным данным из «1С:Документооборота 8»</a:t>
            </a: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(присоединенным файлам, процессам, задачам, истории переписки и т.д.).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6400" y="2523186"/>
            <a:ext cx="6308299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sz="1900" spc="-20" dirty="0">
                <a:solidFill>
                  <a:schemeClr val="tx2">
                    <a:lumMod val="75000"/>
                  </a:schemeClr>
                </a:solidFill>
              </a:rPr>
              <a:t>согласование документов оперативного учета;</a:t>
            </a:r>
          </a:p>
          <a:p>
            <a:pPr marL="352425" lvl="0" indent="-352425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sz="1900" spc="-20" dirty="0">
                <a:solidFill>
                  <a:schemeClr val="tx2">
                    <a:lumMod val="75000"/>
                  </a:schemeClr>
                </a:solidFill>
              </a:rPr>
              <a:t>создание и редактирование входящих, исходящих и внутренних документов;</a:t>
            </a:r>
          </a:p>
          <a:p>
            <a:pPr marL="352425" lvl="0" indent="-352425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sz="1900" spc="-20" dirty="0">
                <a:solidFill>
                  <a:schemeClr val="tx2">
                    <a:lumMod val="75000"/>
                  </a:schemeClr>
                </a:solidFill>
              </a:rPr>
              <a:t>установка связей между документами;</a:t>
            </a:r>
          </a:p>
          <a:p>
            <a:pPr marL="352425" lvl="0" indent="-352425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sz="1900" spc="-20" dirty="0">
                <a:solidFill>
                  <a:schemeClr val="tx2">
                    <a:lumMod val="75000"/>
                  </a:schemeClr>
                </a:solidFill>
              </a:rPr>
              <a:t>запуск и работа с бизнес-процессами и задачами;</a:t>
            </a:r>
          </a:p>
          <a:p>
            <a:pPr marL="352425" lvl="0" indent="-352425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sz="1900" spc="-20" dirty="0">
                <a:solidFill>
                  <a:schemeClr val="tx2">
                    <a:lumMod val="75000"/>
                  </a:schemeClr>
                </a:solidFill>
              </a:rPr>
              <a:t>изменение и выполнение задач;</a:t>
            </a:r>
          </a:p>
          <a:p>
            <a:pPr marL="352425" lvl="0" indent="-352425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sz="1900" spc="-20" dirty="0">
                <a:solidFill>
                  <a:schemeClr val="tx2">
                    <a:lumMod val="75000"/>
                  </a:schemeClr>
                </a:solidFill>
              </a:rPr>
              <a:t>создание, хранение файлов произвольных типов и работа с ними;</a:t>
            </a:r>
          </a:p>
          <a:p>
            <a:pPr marL="352425" lvl="0" indent="-352425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sz="1900" spc="-20" dirty="0">
                <a:solidFill>
                  <a:schemeClr val="tx2">
                    <a:lumMod val="75000"/>
                  </a:schemeClr>
                </a:solidFill>
              </a:rPr>
              <a:t>просмотр и отправка писем электронной почты;</a:t>
            </a:r>
          </a:p>
          <a:p>
            <a:pPr marL="352425" lvl="0" indent="-352425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sz="1900" spc="-20" dirty="0">
                <a:solidFill>
                  <a:schemeClr val="tx2">
                    <a:lumMod val="75000"/>
                  </a:schemeClr>
                </a:solidFill>
              </a:rPr>
              <a:t>отслеживание и учет рабочего времени; </a:t>
            </a:r>
            <a:r>
              <a:rPr lang="ru-RU" altLang="ru-RU" sz="1900" spc="-20" dirty="0">
                <a:solidFill>
                  <a:schemeClr val="tx2">
                    <a:lumMod val="75000"/>
                  </a:schemeClr>
                </a:solidFill>
              </a:rPr>
              <a:t>добавление фактических трудозатрат в ежедневные отчеты из данных решения «1С:</a:t>
            </a:r>
            <a:r>
              <a:rPr lang="en-US" altLang="ru-RU" sz="1900" spc="-20" dirty="0">
                <a:solidFill>
                  <a:schemeClr val="tx2">
                    <a:lumMod val="75000"/>
                  </a:schemeClr>
                </a:solidFill>
              </a:rPr>
              <a:t>ERP </a:t>
            </a:r>
            <a:r>
              <a:rPr lang="ru-RU" altLang="ru-RU" sz="1900" spc="-20" dirty="0">
                <a:solidFill>
                  <a:schemeClr val="tx2">
                    <a:lumMod val="75000"/>
                  </a:schemeClr>
                </a:solidFill>
              </a:rPr>
              <a:t>Горнодобывающая промышленность 2».</a:t>
            </a:r>
            <a:endParaRPr lang="ru-RU" sz="1900" spc="-2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94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8493761" cy="714375"/>
          </a:xfrm>
        </p:spPr>
        <p:txBody>
          <a:bodyPr>
            <a:noAutofit/>
          </a:bodyPr>
          <a:lstStyle/>
          <a:p>
            <a:r>
              <a:rPr lang="ru-RU" dirty="0"/>
              <a:t>Специализированные решения,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расширяющие возможности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«1С:</a:t>
            </a:r>
            <a:r>
              <a:rPr lang="en-US" dirty="0"/>
              <a:t>ERP </a:t>
            </a:r>
            <a:r>
              <a:rPr lang="ru-RU" dirty="0"/>
              <a:t>Горнодобывающая промышленность 2»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6399" y="1179647"/>
            <a:ext cx="7932929" cy="5359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4"/>
              </a:rPr>
              <a:t>1С:ТОИР Управление ремонтами и обслуживанием оборудования 2 КОРП</a:t>
            </a:r>
            <a:endParaRPr lang="en-US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u="sng" dirty="0">
                <a:latin typeface="+mn-lt"/>
                <a:hlinkClick r:id="rId5"/>
              </a:rPr>
              <a:t>1С:GIS Управление пространственными данными. Модуль для 1С:ERP и 1С:КА2</a:t>
            </a:r>
            <a:endParaRPr lang="en-US" altLang="ru-RU" sz="1600" u="sng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6"/>
              </a:rPr>
              <a:t>1С:ERP+PM Управление проектной организацией 2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7"/>
              </a:rPr>
              <a:t>1С:ITIL Управление информационными технологиями предприятия КОРП</a:t>
            </a:r>
            <a:endParaRPr lang="en-US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8"/>
              </a:rPr>
              <a:t>1С:WMS Логистика. Управление складом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9"/>
              </a:rPr>
              <a:t>1С:TMS Логистика. Управление перевозками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0"/>
              </a:rPr>
              <a:t>1С:Инвентаризация и управление имуществом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1"/>
              </a:rPr>
              <a:t>1С:Управление по целям и KPI 2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2"/>
              </a:rPr>
              <a:t>1С:Центр спутникового мониторинга ГЛОНАСС/GPS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3"/>
              </a:rPr>
              <a:t>1С:Производственная безопасность. Охрана окружающей среды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4"/>
              </a:rPr>
              <a:t>1С:Производственная безопасность. Пожарная безопасность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5"/>
              </a:rPr>
              <a:t>1С:Производственная безопасность. Промышленная безопасность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6"/>
              </a:rPr>
              <a:t>1С:Производственная безопасность. Охрана труда</a:t>
            </a:r>
            <a:endParaRPr lang="en-US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7"/>
              </a:rPr>
              <a:t>1С:MDM Управление нормативно-справочной информацией</a:t>
            </a:r>
            <a:endParaRPr lang="ru-RU" altLang="ru-RU" sz="1600" dirty="0">
              <a:latin typeface="+mn-lt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8"/>
              </a:rPr>
              <a:t>1С:PM Управление проектами. Модуль для 1С:ERP и 1С:КА2</a:t>
            </a:r>
            <a:endParaRPr lang="en-US" altLang="ru-RU" sz="1600" dirty="0">
              <a:latin typeface="+mn-lt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9"/>
              </a:rPr>
              <a:t>1С:Аренда и управление недвижимостью. Модуль для 1С:ERP и 1С:КА2</a:t>
            </a:r>
            <a:endParaRPr lang="en-US" altLang="ru-RU" sz="1600" dirty="0">
              <a:latin typeface="+mn-lt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20"/>
              </a:rPr>
              <a:t>1С:Управление автотранспортом. Модуль для 1С:ERP и 1С:КА2</a:t>
            </a:r>
            <a:endParaRPr lang="en-US" altLang="ru-RU" sz="1600" dirty="0">
              <a:latin typeface="+mn-lt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21"/>
              </a:rPr>
              <a:t>1С:Смета 3</a:t>
            </a:r>
            <a:endParaRPr lang="ru-RU" altLang="ru-RU" sz="1600" dirty="0">
              <a:latin typeface="+mn-lt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ru-RU" altLang="ru-RU" sz="1600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CC94B1-91B1-4C68-A8AF-5B5B3A81C4F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17664" y="2563941"/>
            <a:ext cx="4567937" cy="37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4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4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66112" y="2381322"/>
            <a:ext cx="7453745" cy="2215395"/>
          </a:xfrm>
          <a:prstGeom prst="rect">
            <a:avLst/>
          </a:prstGeom>
          <a:solidFill>
            <a:srgbClr val="2F415F">
              <a:alpha val="69804"/>
            </a:srgbClr>
          </a:solidFill>
          <a:ln>
            <a:noFill/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0" dirty="0"/>
              <a:t>Обзор функциональных возможностей</a:t>
            </a: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3788294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02644" y="2381321"/>
            <a:ext cx="7986712" cy="2862192"/>
          </a:xfrm>
          <a:prstGeom prst="rect">
            <a:avLst/>
          </a:prstGeom>
          <a:solidFill>
            <a:srgbClr val="2F415F">
              <a:alpha val="69804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67000" y="2381320"/>
            <a:ext cx="6858000" cy="8517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b="1" dirty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00563" y="3591935"/>
            <a:ext cx="3228054" cy="146946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b="1" dirty="0"/>
              <a:t>Компания «</a:t>
            </a:r>
            <a:r>
              <a:rPr lang="ru-RU" b="1" dirty="0" err="1"/>
              <a:t>Синерго</a:t>
            </a:r>
            <a:r>
              <a:rPr lang="ru-RU" b="1" dirty="0"/>
              <a:t>»</a:t>
            </a:r>
          </a:p>
          <a:p>
            <a:r>
              <a:rPr lang="en-US" sz="2000" dirty="0">
                <a:hlinkClick r:id="rId3"/>
              </a:rPr>
              <a:t>http://1c-mining.ru </a:t>
            </a:r>
            <a:r>
              <a:rPr lang="en-US" sz="2000" dirty="0">
                <a:hlinkClick r:id="rId4"/>
              </a:rPr>
              <a:t>gdp@sinergo.ru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+7 (3843) 322-101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7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06400" y="1452800"/>
            <a:ext cx="5689600" cy="4747976"/>
          </a:xfrm>
        </p:spPr>
        <p:txBody>
          <a:bodyPr>
            <a:noAutofit/>
          </a:bodyPr>
          <a:lstStyle/>
          <a:p>
            <a:pPr marL="271463" indent="-271463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233E59"/>
                </a:solidFill>
                <a:latin typeface="+mn-lt"/>
              </a:rPr>
              <a:t>Построение иерархической модели целей и целевых показателей</a:t>
            </a:r>
            <a:r>
              <a:rPr lang="en-US" altLang="ru-RU" dirty="0">
                <a:solidFill>
                  <a:srgbClr val="233E59"/>
                </a:solidFill>
                <a:latin typeface="+mn-lt"/>
              </a:rPr>
              <a:t>.</a:t>
            </a:r>
            <a:endParaRPr lang="ru-RU" altLang="ru-RU" dirty="0">
              <a:solidFill>
                <a:srgbClr val="233E59"/>
              </a:solidFill>
              <a:latin typeface="+mn-lt"/>
            </a:endParaRPr>
          </a:p>
          <a:p>
            <a:pPr marL="271463" indent="-271463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233E59"/>
                </a:solidFill>
                <a:latin typeface="+mn-lt"/>
              </a:rPr>
              <a:t>Реализация принципа контроля </a:t>
            </a:r>
            <a:br>
              <a:rPr lang="ru-RU" altLang="ru-RU" dirty="0">
                <a:solidFill>
                  <a:srgbClr val="233E59"/>
                </a:solidFill>
                <a:latin typeface="+mn-lt"/>
              </a:rPr>
            </a:br>
            <a:r>
              <a:rPr lang="ru-RU" altLang="ru-RU" b="1" dirty="0">
                <a:solidFill>
                  <a:srgbClr val="233E59"/>
                </a:solidFill>
                <a:latin typeface="+mn-lt"/>
              </a:rPr>
              <a:t>«День – Неделя – Месяц»</a:t>
            </a:r>
            <a:r>
              <a:rPr lang="en-US" altLang="ru-RU" dirty="0">
                <a:solidFill>
                  <a:srgbClr val="233E59"/>
                </a:solidFill>
                <a:latin typeface="+mn-lt"/>
              </a:rPr>
              <a:t>.</a:t>
            </a:r>
            <a:endParaRPr lang="ru-RU" altLang="ru-RU" dirty="0">
              <a:solidFill>
                <a:srgbClr val="233E59"/>
              </a:solidFill>
              <a:latin typeface="+mn-lt"/>
            </a:endParaRPr>
          </a:p>
          <a:p>
            <a:pPr marL="271463" indent="-271463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233E59"/>
                </a:solidFill>
                <a:latin typeface="+mn-lt"/>
              </a:rPr>
              <a:t>Создание различных вариантов </a:t>
            </a:r>
            <a:r>
              <a:rPr lang="ru-RU" altLang="ru-RU" dirty="0">
                <a:solidFill>
                  <a:srgbClr val="233E59"/>
                </a:solidFill>
                <a:latin typeface="+mn-lt"/>
              </a:rPr>
              <a:t>показателей с возможностью сравнения</a:t>
            </a:r>
            <a:r>
              <a:rPr lang="en-US" altLang="ru-RU" dirty="0">
                <a:solidFill>
                  <a:srgbClr val="233E59"/>
                </a:solidFill>
                <a:latin typeface="+mn-lt"/>
              </a:rPr>
              <a:t>.</a:t>
            </a:r>
            <a:r>
              <a:rPr lang="ru-RU" altLang="ru-RU" dirty="0">
                <a:solidFill>
                  <a:srgbClr val="233E59"/>
                </a:solidFill>
                <a:latin typeface="+mn-lt"/>
              </a:rPr>
              <a:t> </a:t>
            </a:r>
          </a:p>
          <a:p>
            <a:pPr marL="271463" indent="-271463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233E59"/>
                </a:solidFill>
                <a:latin typeface="+mn-lt"/>
              </a:rPr>
              <a:t>Мониторинг целевых показателей </a:t>
            </a:r>
            <a:br>
              <a:rPr lang="ru-RU" altLang="ru-RU" dirty="0">
                <a:solidFill>
                  <a:srgbClr val="233E59"/>
                </a:solidFill>
                <a:latin typeface="+mn-lt"/>
              </a:rPr>
            </a:br>
            <a:r>
              <a:rPr lang="ru-RU" altLang="ru-RU" dirty="0">
                <a:solidFill>
                  <a:srgbClr val="233E59"/>
                </a:solidFill>
                <a:latin typeface="+mn-lt"/>
              </a:rPr>
              <a:t>с </a:t>
            </a:r>
            <a:r>
              <a:rPr lang="ru-RU" altLang="ru-RU" b="1" dirty="0">
                <a:solidFill>
                  <a:srgbClr val="233E59"/>
                </a:solidFill>
                <a:latin typeface="+mn-lt"/>
              </a:rPr>
              <a:t>расшифровками исходных данных</a:t>
            </a:r>
            <a:r>
              <a:rPr lang="en-US" altLang="ru-RU" dirty="0">
                <a:solidFill>
                  <a:srgbClr val="233E59"/>
                </a:solidFill>
                <a:latin typeface="+mn-lt"/>
              </a:rPr>
              <a:t>.</a:t>
            </a:r>
            <a:r>
              <a:rPr lang="ru-RU" altLang="ru-RU" dirty="0">
                <a:solidFill>
                  <a:srgbClr val="233E59"/>
                </a:solidFill>
                <a:latin typeface="+mn-lt"/>
              </a:rPr>
              <a:t> </a:t>
            </a:r>
          </a:p>
          <a:p>
            <a:pPr marL="271463" indent="-271463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233E59"/>
                </a:solidFill>
                <a:latin typeface="+mn-lt"/>
              </a:rPr>
              <a:t>Многообразие графических форм </a:t>
            </a:r>
            <a:r>
              <a:rPr lang="ru-RU" altLang="ru-RU" dirty="0">
                <a:solidFill>
                  <a:srgbClr val="233E59"/>
                </a:solidFill>
                <a:latin typeface="+mn-lt"/>
              </a:rPr>
              <a:t>аналитических отчетов</a:t>
            </a:r>
            <a:r>
              <a:rPr lang="en-US" altLang="ru-RU" dirty="0">
                <a:solidFill>
                  <a:srgbClr val="233E59"/>
                </a:solidFill>
                <a:latin typeface="+mn-lt"/>
              </a:rPr>
              <a:t>.</a:t>
            </a:r>
            <a:r>
              <a:rPr lang="ru-RU" altLang="ru-RU" dirty="0">
                <a:solidFill>
                  <a:srgbClr val="233E59"/>
                </a:solidFill>
                <a:latin typeface="+mn-lt"/>
              </a:rPr>
              <a:t> </a:t>
            </a:r>
          </a:p>
          <a:p>
            <a:pPr marL="271463" indent="-271463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233E59"/>
                </a:solidFill>
                <a:latin typeface="+mn-lt"/>
              </a:rPr>
              <a:t>Рассылка информации о производственных показателях на электронную почту пользователей</a:t>
            </a:r>
            <a:r>
              <a:rPr lang="en-US" altLang="ru-RU" dirty="0">
                <a:solidFill>
                  <a:srgbClr val="233E59"/>
                </a:solidFill>
                <a:latin typeface="+mn-lt"/>
              </a:rPr>
              <a:t>.</a:t>
            </a:r>
            <a:endParaRPr lang="ru-RU" altLang="ru-RU" dirty="0">
              <a:solidFill>
                <a:srgbClr val="233E59"/>
              </a:solidFill>
              <a:latin typeface="+mn-lt"/>
            </a:endParaRPr>
          </a:p>
          <a:p>
            <a:pPr marL="271463" indent="-271463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233E59"/>
                </a:solidFill>
                <a:latin typeface="+mn-lt"/>
              </a:rPr>
              <a:t>Доступ с мобильного устройства </a:t>
            </a:r>
            <a:r>
              <a:rPr lang="ru-RU" altLang="ru-RU" dirty="0">
                <a:solidFill>
                  <a:srgbClr val="233E59"/>
                </a:solidFill>
                <a:latin typeface="+mn-lt"/>
              </a:rPr>
              <a:t>(планшет, смартфон)</a:t>
            </a:r>
            <a:r>
              <a:rPr lang="en-US" altLang="ru-RU" dirty="0">
                <a:solidFill>
                  <a:srgbClr val="233E59"/>
                </a:solidFill>
                <a:latin typeface="+mn-lt"/>
              </a:rPr>
              <a:t>.</a:t>
            </a:r>
            <a:endParaRPr lang="ru-RU" altLang="ru-RU" dirty="0"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Мониторинг производственных показателей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Picture 7" descr="kp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34" y="1379383"/>
            <a:ext cx="4874926" cy="3439687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08" y="4438865"/>
            <a:ext cx="1893586" cy="191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79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06401" y="1400174"/>
            <a:ext cx="5689600" cy="52854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50000"/>
              </a:spcBef>
              <a:spcAft>
                <a:spcPts val="1200"/>
              </a:spcAft>
              <a:buNone/>
            </a:pPr>
            <a:r>
              <a:rPr lang="ru-RU" altLang="ru-RU" sz="2200" b="1" dirty="0">
                <a:latin typeface="+mn-lt"/>
              </a:rPr>
              <a:t>Возможности для руководителей компании: 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3E59"/>
              </a:buClr>
              <a:buFont typeface="Wingdings" panose="05000000000000000000" pitchFamily="2" charset="2"/>
              <a:buChar char="Ø"/>
            </a:pPr>
            <a:r>
              <a:rPr lang="ru-RU" altLang="ru-RU" dirty="0">
                <a:latin typeface="+mn-lt"/>
              </a:rPr>
              <a:t>оперативно оценивать ключевые показатели деятельности,</a:t>
            </a:r>
            <a:r>
              <a:rPr lang="en-US" altLang="ru-RU" dirty="0">
                <a:latin typeface="+mn-lt"/>
              </a:rPr>
              <a:t> </a:t>
            </a:r>
            <a:r>
              <a:rPr lang="en-US" altLang="ru-RU" b="1" dirty="0">
                <a:latin typeface="+mn-lt"/>
              </a:rPr>
              <a:t>“</a:t>
            </a:r>
            <a:r>
              <a:rPr lang="ru-RU" altLang="ru-RU" b="1" dirty="0">
                <a:latin typeface="+mn-lt"/>
              </a:rPr>
              <a:t>охватить производство одним взглядом</a:t>
            </a:r>
            <a:r>
              <a:rPr lang="en-US" altLang="ru-RU" b="1" dirty="0">
                <a:latin typeface="+mn-lt"/>
              </a:rPr>
              <a:t>”</a:t>
            </a:r>
            <a:r>
              <a:rPr lang="en-US" altLang="ru-RU" dirty="0">
                <a:latin typeface="+mn-lt"/>
              </a:rPr>
              <a:t>;</a:t>
            </a:r>
            <a:endParaRPr lang="ru-RU" altLang="ru-RU" dirty="0">
              <a:latin typeface="+mn-lt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3E59"/>
              </a:buClr>
              <a:buFont typeface="Wingdings" panose="05000000000000000000" pitchFamily="2" charset="2"/>
              <a:buChar char="Ø"/>
            </a:pPr>
            <a:r>
              <a:rPr lang="ru-RU" altLang="ru-RU" dirty="0">
                <a:latin typeface="+mn-lt"/>
              </a:rPr>
              <a:t>своевременно выявлять отклонения от плана, негативную динамику, точки роста</a:t>
            </a:r>
            <a:r>
              <a:rPr lang="en-US" altLang="ru-RU" dirty="0">
                <a:latin typeface="+mn-lt"/>
              </a:rPr>
              <a:t>;</a:t>
            </a:r>
            <a:endParaRPr lang="ru-RU" altLang="ru-RU" dirty="0">
              <a:latin typeface="+mn-lt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3E59"/>
              </a:buClr>
              <a:buFont typeface="Wingdings" panose="05000000000000000000" pitchFamily="2" charset="2"/>
              <a:buChar char="Ø"/>
            </a:pPr>
            <a:r>
              <a:rPr lang="ru-RU" altLang="ru-RU" dirty="0">
                <a:latin typeface="+mn-lt"/>
              </a:rPr>
              <a:t>расшифровывать показатели с детализацией до отдельных хозяйственных операций</a:t>
            </a:r>
            <a:r>
              <a:rPr lang="en-US" altLang="ru-RU" dirty="0">
                <a:latin typeface="+mn-lt"/>
              </a:rPr>
              <a:t>;</a:t>
            </a:r>
            <a:endParaRPr lang="ru-RU" altLang="ru-RU" dirty="0">
              <a:latin typeface="+mn-lt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3E59"/>
              </a:buClr>
              <a:buFont typeface="Wingdings" panose="05000000000000000000" pitchFamily="2" charset="2"/>
              <a:buChar char="Ø"/>
            </a:pPr>
            <a:r>
              <a:rPr lang="ru-RU" altLang="ru-RU" dirty="0">
                <a:latin typeface="+mn-lt"/>
              </a:rPr>
              <a:t>обеспечивает единый подход к оценке результатов фактической деятельности предприятия (</a:t>
            </a:r>
            <a:r>
              <a:rPr lang="en-US" altLang="ru-RU" b="1" dirty="0">
                <a:latin typeface="+mn-lt"/>
              </a:rPr>
              <a:t>“</a:t>
            </a:r>
            <a:r>
              <a:rPr lang="ru-RU" altLang="ru-RU" b="1" dirty="0">
                <a:latin typeface="+mn-lt"/>
              </a:rPr>
              <a:t>взгляд в прошлое</a:t>
            </a:r>
            <a:r>
              <a:rPr lang="en-US" altLang="ru-RU" b="1" dirty="0">
                <a:latin typeface="+mn-lt"/>
              </a:rPr>
              <a:t>”</a:t>
            </a:r>
            <a:r>
              <a:rPr lang="ru-RU" altLang="ru-RU" dirty="0">
                <a:latin typeface="+mn-lt"/>
              </a:rPr>
              <a:t>)</a:t>
            </a:r>
            <a:r>
              <a:rPr lang="ru-RU" altLang="ru-RU" b="1" dirty="0">
                <a:latin typeface="+mn-lt"/>
              </a:rPr>
              <a:t> </a:t>
            </a:r>
            <a:r>
              <a:rPr lang="ru-RU" altLang="ru-RU" dirty="0">
                <a:latin typeface="+mn-lt"/>
              </a:rPr>
              <a:t>и анализу эффективности принимаемых решений на основании запланированных данных (</a:t>
            </a:r>
            <a:r>
              <a:rPr lang="en-US" altLang="ru-RU" b="1" dirty="0">
                <a:latin typeface="+mn-lt"/>
              </a:rPr>
              <a:t>“</a:t>
            </a:r>
            <a:r>
              <a:rPr lang="ru-RU" altLang="ru-RU" b="1" dirty="0">
                <a:latin typeface="+mn-lt"/>
              </a:rPr>
              <a:t>оценка будущего</a:t>
            </a:r>
            <a:r>
              <a:rPr lang="en-US" altLang="ru-RU" b="1" dirty="0">
                <a:latin typeface="+mn-lt"/>
              </a:rPr>
              <a:t>”</a:t>
            </a:r>
            <a:r>
              <a:rPr lang="ru-RU" altLang="ru-RU" dirty="0">
                <a:latin typeface="+mn-lt"/>
              </a:rPr>
              <a:t>)</a:t>
            </a:r>
            <a:r>
              <a:rPr lang="en-US" altLang="ru-RU" dirty="0">
                <a:latin typeface="+mn-lt"/>
              </a:rPr>
              <a:t>.</a:t>
            </a:r>
            <a:endParaRPr lang="ru-RU" altLang="ru-RU" dirty="0"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Мониторинг производственных показателей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11327" y="4542375"/>
            <a:ext cx="8372058" cy="1948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dirty="0">
              <a:latin typeface="+mn-lt"/>
            </a:endParaRPr>
          </a:p>
          <a:p>
            <a:pPr>
              <a:lnSpc>
                <a:spcPct val="80000"/>
              </a:lnSpc>
            </a:pPr>
            <a:endParaRPr lang="ru-RU" alt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15" y="1953745"/>
            <a:ext cx="5660703" cy="3495618"/>
          </a:xfrm>
          <a:prstGeom prst="rect">
            <a:avLst/>
          </a:prstGeom>
          <a:ln w="25400">
            <a:solidFill>
              <a:srgbClr val="41719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1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горными и </a:t>
            </a:r>
            <a:br>
              <a:rPr lang="ru-RU" dirty="0"/>
            </a:br>
            <a:r>
              <a:rPr lang="ru-RU" dirty="0"/>
              <a:t>геологоразведочными работами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401" y="1265852"/>
            <a:ext cx="56896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нормирование с учетом условий горных работ;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нормирование объемов выхода работ;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нормирование загрузки технологического транспорта;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нормирование объемов и расстояний технологических перевозок;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объемно-календарное планирование;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посменное планирование;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отчетность по горным работам;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план-</a:t>
            </a:r>
            <a:r>
              <a:rPr lang="ru-RU" sz="2000" kern="0" dirty="0" err="1">
                <a:solidFill>
                  <a:schemeClr val="tx2">
                    <a:lumMod val="50000"/>
                  </a:schemeClr>
                </a:solidFill>
              </a:rPr>
              <a:t>фактный</a:t>
            </a: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 анализ горного производства;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учет результатов маркшейдерских замеров;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оперативный учет остатков продукции на складах.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7CD8AE-FA85-482C-966B-74439B9AB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703" y="1113565"/>
            <a:ext cx="5500895" cy="51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5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06E543-C7B2-410A-AE2F-F792EB1A5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" y="1134612"/>
            <a:ext cx="6893560" cy="3978943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Оперативный учет горных работ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2058678" y="1263570"/>
            <a:ext cx="7886700" cy="68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0399" y="5166216"/>
            <a:ext cx="3505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Возможность учета горных работ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периодам сбора информации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разрезе видов данных с рабочим местом горного диспетчера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90AAF-EFDC-4CEA-B4D8-20941298D6E1}"/>
              </a:ext>
            </a:extLst>
          </p:cNvPr>
          <p:cNvSpPr txBox="1"/>
          <p:nvPr/>
        </p:nvSpPr>
        <p:spPr>
          <a:xfrm>
            <a:off x="7098400" y="1209591"/>
            <a:ext cx="509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Отчет «План-фактный анализ горных работ» выводит информацию по горным работам в разрезе смены, суток, месяца и года по большому количеству количественных и качественных показателей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747C1E-10A5-42D8-A320-0BC486193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540" y="3944235"/>
            <a:ext cx="8312075" cy="2751970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7E6BAF-6F1C-456C-B27D-B6B0F67F0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7342" y="2913765"/>
            <a:ext cx="2928369" cy="2654734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</p:spTree>
    <p:extLst>
      <p:ext uri="{BB962C8B-B14F-4D97-AF65-F5344CB8AC3E}">
        <p14:creationId xmlns:p14="http://schemas.microsoft.com/office/powerpoint/2010/main" val="42440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Управление переработкой продукции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C11C2A-8083-44C2-9A15-97F81ED2656B}"/>
              </a:ext>
            </a:extLst>
          </p:cNvPr>
          <p:cNvSpPr/>
          <p:nvPr/>
        </p:nvSpPr>
        <p:spPr>
          <a:xfrm>
            <a:off x="515937" y="1454371"/>
            <a:ext cx="5489811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chemeClr val="tx2">
                    <a:lumMod val="75000"/>
                  </a:schemeClr>
                </a:solidFill>
              </a:rPr>
              <a:t>нормирование ТМЦ и операций по переработке продукции и/или обогащению полезных ископаемых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chemeClr val="tx2">
                    <a:lumMod val="75000"/>
                  </a:schemeClr>
                </a:solidFill>
              </a:rPr>
              <a:t>объемно-календарное и посменное планирование переработки продукции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chemeClr val="tx2">
                    <a:lumMod val="75000"/>
                  </a:schemeClr>
                </a:solidFill>
              </a:rPr>
              <a:t>учет выпущенной продукции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chemeClr val="tx2">
                    <a:lumMod val="75000"/>
                  </a:schemeClr>
                </a:solidFill>
              </a:rPr>
              <a:t>учет возвратных отходов, полученных в результате переработки и/или обогащения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chemeClr val="tx2">
                    <a:lumMod val="75000"/>
                  </a:schemeClr>
                </a:solidFill>
              </a:rPr>
              <a:t>учет расхода полуфабрикатов и материалов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chemeClr val="tx2">
                    <a:lumMod val="75000"/>
                  </a:schemeClr>
                </a:solidFill>
              </a:rPr>
              <a:t>анализ объема переработки продукции за период или посменно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56CD94-E873-4059-A0D0-7A8E24948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254" y="1454371"/>
            <a:ext cx="5542857" cy="4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460"/>
      </p:ext>
    </p:extLst>
  </p:cSld>
  <p:clrMapOvr>
    <a:masterClrMapping/>
  </p:clrMapOvr>
</p:sld>
</file>

<file path=ppt/theme/theme1.xml><?xml version="1.0" encoding="utf-8"?>
<a:theme xmlns:a="http://schemas.openxmlformats.org/drawingml/2006/main" name="2_Синерго Текст с 1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инерго Заключительн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инерго Заключительные слайды с 1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Синерго Заключительные слайды с 1С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9185</TotalTime>
  <Words>3183</Words>
  <Application>Microsoft Office PowerPoint</Application>
  <PresentationFormat>Широкоэкранный</PresentationFormat>
  <Paragraphs>490</Paragraphs>
  <Slides>40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2_Синерго Текст с 1С</vt:lpstr>
      <vt:lpstr>Синерго Заключительные слайды</vt:lpstr>
      <vt:lpstr>1_Синерго Заключительные слайды с 1С</vt:lpstr>
      <vt:lpstr>3_Синерго Заключительные слайды с 1С</vt:lpstr>
      <vt:lpstr>Презентация PowerPoint</vt:lpstr>
      <vt:lpstr>1С:ERP Горнодобывающая промышленность 2: функциональные возможности</vt:lpstr>
      <vt:lpstr>Возможности для основных групп пользователей</vt:lpstr>
      <vt:lpstr>Презентация PowerPoint</vt:lpstr>
      <vt:lpstr>Мониторинг производственных показателей</vt:lpstr>
      <vt:lpstr>Мониторинг производственных показателей</vt:lpstr>
      <vt:lpstr>Управление горными и  геологоразведочными работами</vt:lpstr>
      <vt:lpstr>Оперативный учет горных работ</vt:lpstr>
      <vt:lpstr>Управление переработкой продукции</vt:lpstr>
      <vt:lpstr>Учет переработки</vt:lpstr>
      <vt:lpstr>Управление качеством продукции</vt:lpstr>
      <vt:lpstr>Управление оборудованием</vt:lpstr>
      <vt:lpstr>Учет работы оборудования и путевые листы</vt:lpstr>
      <vt:lpstr>Учет и нормирование ГСМ</vt:lpstr>
      <vt:lpstr>Управление отгрузкой продукции</vt:lpstr>
      <vt:lpstr>Планирование и учет отгрузки продукции</vt:lpstr>
      <vt:lpstr>Отгрузка продукции автотранспортом</vt:lpstr>
      <vt:lpstr>Анализа и нормирование ГСМ</vt:lpstr>
      <vt:lpstr>Отгрузка железнодорожным транспортом</vt:lpstr>
      <vt:lpstr>Отгрузка водным транспортом</vt:lpstr>
      <vt:lpstr>Учет времени работы сотрудников</vt:lpstr>
      <vt:lpstr>Отражение оперативного учета  в управленческом учете</vt:lpstr>
      <vt:lpstr>Управление сотрудниками  и расчет заработной платы</vt:lpstr>
      <vt:lpstr>Организация ремонтов</vt:lpstr>
      <vt:lpstr>Управление затратами и расчет себестоимости</vt:lpstr>
      <vt:lpstr>Управление финансами</vt:lpstr>
      <vt:lpstr>Управление финансами</vt:lpstr>
      <vt:lpstr>Управление финансами</vt:lpstr>
      <vt:lpstr>Управление финансами</vt:lpstr>
      <vt:lpstr>Бюджетирование</vt:lpstr>
      <vt:lpstr>Регламентированный учет</vt:lpstr>
      <vt:lpstr>Отправка отчетности через Интернет</vt:lpstr>
      <vt:lpstr>Управление взаимоотношениями с клиентами</vt:lpstr>
      <vt:lpstr>Управление продажами</vt:lpstr>
      <vt:lpstr>Управление закупками</vt:lpstr>
      <vt:lpstr>Управление складом и запасами</vt:lpstr>
      <vt:lpstr>Интеграция с «1С:Горнодобывающая промышленность 2. Оперативный учет»</vt:lpstr>
      <vt:lpstr>Интеграция с «1С:Документооборот»</vt:lpstr>
      <vt:lpstr>Специализированные решения,  расширяющие возможности  «1С:ERP Горнодобывающая промышленность 2»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возможностей_1С ERP Горнодобывающая промышленность 2 </dc:title>
  <dc:creator>Овчаренко Екатерина</dc:creator>
  <cp:lastModifiedBy>irayu</cp:lastModifiedBy>
  <cp:revision>843</cp:revision>
  <cp:lastPrinted>2017-09-05T04:42:17Z</cp:lastPrinted>
  <dcterms:created xsi:type="dcterms:W3CDTF">2015-09-29T09:36:40Z</dcterms:created>
  <dcterms:modified xsi:type="dcterms:W3CDTF">2023-09-11T04:08:59Z</dcterms:modified>
  <cp:contentStatus/>
</cp:coreProperties>
</file>